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7" r:id="rId2"/>
    <p:sldId id="279" r:id="rId3"/>
    <p:sldId id="256" r:id="rId4"/>
    <p:sldId id="258" r:id="rId5"/>
    <p:sldId id="280" r:id="rId6"/>
    <p:sldId id="261" r:id="rId7"/>
    <p:sldId id="259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797675" cy="9926638"/>
  <p:defaultTextStyle>
    <a:defPPr>
      <a:defRPr lang="it-IT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D276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2664" y="-8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fld id="{1A184347-7AAF-4285-B206-26258157BF1F}" type="datetimeFigureOut">
              <a:rPr lang="it-IT"/>
              <a:pPr/>
              <a:t>28/10/2013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fld id="{1A788432-A57A-4F3D-AE0B-72E14B9A0BFF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fld id="{9009D95E-9316-403C-8BCF-443652B831D8}" type="datetimeFigureOut">
              <a:rPr lang="it-IT"/>
              <a:pPr/>
              <a:t>28/10/2013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fld id="{0D0C1834-3DAC-4D95-A723-F07E7EAE8E5F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>
              <a:ea typeface="ＭＳ Ｐゴシック" pitchFamily="34" charset="-128"/>
            </a:endParaRPr>
          </a:p>
        </p:txBody>
      </p:sp>
      <p:sp>
        <p:nvSpPr>
          <p:cNvPr id="19459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C3526B9-F289-4BF0-84F6-BDC6B0025878}" type="slidenum">
              <a:rPr lang="it-IT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6" descr="logo una riga pos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5826125"/>
            <a:ext cx="349567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CB1D60-0E35-4EDA-9768-43236BF2DBBD}" type="datetime1">
              <a:rPr lang="it-IT"/>
              <a:pPr/>
              <a:t>28/10/2013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21134-BF2E-4ECA-9A65-6E2C20F738B9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9A1FAD-977E-4A37-91F8-E37D93DDCB2C}" type="datetime1">
              <a:rPr lang="it-IT"/>
              <a:pPr/>
              <a:t>28/10/2013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6189BF-C570-4F48-9B3A-1E39CC638DE4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DDE2C2-DB24-4D44-9389-19E4F2899ABE}" type="datetime1">
              <a:rPr lang="it-IT"/>
              <a:pPr/>
              <a:t>28/10/2013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6A10A2-40AF-4DCD-A8B5-4846077F9FDD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7CA9AC-481B-4EC4-91F6-C70C9FBF1313}" type="datetime1">
              <a:rPr lang="it-IT"/>
              <a:pPr/>
              <a:t>28/10/2013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65A022-93BF-4443-8893-00B72351F7A3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23B1DF-FB9E-4F42-8F63-E8BB04F94E74}" type="datetime1">
              <a:rPr lang="it-IT"/>
              <a:pPr/>
              <a:t>28/10/2013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62AB6B-9D46-4BF5-A7AD-94DF716C4211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5480FF-DCC2-41B8-A314-A13BC38AC288}" type="datetime1">
              <a:rPr lang="it-IT"/>
              <a:pPr/>
              <a:t>28/10/2013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F1C822-F649-44A7-806B-86D3D867A2B2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8DE797-E291-43BD-8914-BBD51AA56A20}" type="datetime1">
              <a:rPr lang="it-IT"/>
              <a:pPr/>
              <a:t>28/10/2013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2931F3-356A-4BF0-AC01-4258D7941E4E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ED4156-4598-4068-A486-627256D4667F}" type="datetime1">
              <a:rPr lang="it-IT"/>
              <a:pPr/>
              <a:t>28/10/2013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28FF5C-1776-4E72-82CB-649FD1DCD5CA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692A48-C128-4C5E-9EF3-42D2C93ECFE8}" type="datetime1">
              <a:rPr lang="it-IT"/>
              <a:pPr/>
              <a:t>28/10/2013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040E94-E44C-40BF-84B5-41E3BCC88CFB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34A6BF-0A29-4903-AF26-39B9B00767A0}" type="datetime1">
              <a:rPr lang="it-IT"/>
              <a:pPr/>
              <a:t>28/10/2013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3F8137-9EE9-455B-9291-626EBF685873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E60936-3F82-4BA5-BD76-6BACC4C9CC28}" type="datetime1">
              <a:rPr lang="it-IT"/>
              <a:pPr/>
              <a:t>28/10/2013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E6641-E15D-401A-A58A-633C917788AE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stile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fld id="{F269A2BD-D515-4A4B-8184-D38ECBE307B5}" type="datetime1">
              <a:rPr lang="it-IT"/>
              <a:pPr/>
              <a:t>28/10/2013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fld id="{7ACD2EAC-4C01-414D-AE87-C5D4752392E4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egnaposto numero diapositiva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1B04A23-9111-4A63-A4E3-A3A7C05F32A2}" type="slidenum">
              <a:rPr lang="it-IT"/>
              <a:pPr/>
              <a:t>1</a:t>
            </a:fld>
            <a:endParaRPr lang="it-IT"/>
          </a:p>
        </p:txBody>
      </p:sp>
      <p:pic>
        <p:nvPicPr>
          <p:cNvPr id="15362" name="Immagine 1" descr="copertina_cartell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0900" y="0"/>
            <a:ext cx="4849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o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it-IT" sz="2400" smtClean="0">
                <a:solidFill>
                  <a:srgbClr val="1D2763"/>
                </a:solidFill>
                <a:latin typeface="Intro " charset="0"/>
                <a:ea typeface="ＭＳ Ｐゴシック" pitchFamily="34" charset="-128"/>
              </a:rPr>
              <a:t>Piano 1	</a:t>
            </a:r>
          </a:p>
        </p:txBody>
      </p:sp>
      <p:pic>
        <p:nvPicPr>
          <p:cNvPr id="25602" name="Picture 4"/>
          <p:cNvPicPr>
            <a:picLocks noChangeAspect="1" noChangeArrowheads="1"/>
          </p:cNvPicPr>
          <p:nvPr/>
        </p:nvPicPr>
        <p:blipFill>
          <a:blip r:embed="rId2"/>
          <a:srcRect r="28299" b="18501"/>
          <a:stretch>
            <a:fillRect/>
          </a:stretch>
        </p:blipFill>
        <p:spPr bwMode="auto">
          <a:xfrm>
            <a:off x="6877050" y="2725738"/>
            <a:ext cx="2266950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Segnaposto contenuto 2"/>
          <p:cNvSpPr>
            <a:spLocks noGrp="1"/>
          </p:cNvSpPr>
          <p:nvPr>
            <p:ph idx="1"/>
          </p:nvPr>
        </p:nvSpPr>
        <p:spPr>
          <a:xfrm>
            <a:off x="457200" y="1096963"/>
            <a:ext cx="8229600" cy="4948237"/>
          </a:xfrm>
        </p:spPr>
        <p:txBody>
          <a:bodyPr anchor="ctr"/>
          <a:lstStyle/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b="1" smtClean="0">
                <a:solidFill>
                  <a:srgbClr val="1D2763"/>
                </a:solidFill>
                <a:ea typeface="ＭＳ Ｐゴシック" pitchFamily="34" charset="-128"/>
              </a:rPr>
              <a:t>Comunità Alloggio (CA) </a:t>
            </a: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Socio Assistenziale destinata ad accogliere 10 ospiti con fragilità lieve e/o medio - grave. 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            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  Lombardia: </a:t>
            </a:r>
            <a:r>
              <a:rPr lang="it-IT" sz="2200" b="1" smtClean="0">
                <a:solidFill>
                  <a:srgbClr val="77933C"/>
                </a:solidFill>
                <a:ea typeface="ＭＳ Ｐゴシック" pitchFamily="34" charset="-128"/>
              </a:rPr>
              <a:t>200</a:t>
            </a:r>
            <a:r>
              <a:rPr lang="it-IT" sz="2200" smtClean="0">
                <a:solidFill>
                  <a:srgbClr val="77933C"/>
                </a:solidFill>
                <a:ea typeface="ＭＳ Ｐゴシック" pitchFamily="34" charset="-128"/>
              </a:rPr>
              <a:t> </a:t>
            </a:r>
            <a:r>
              <a:rPr lang="it-IT" sz="2200" b="1" smtClean="0">
                <a:solidFill>
                  <a:srgbClr val="77933C"/>
                </a:solidFill>
                <a:ea typeface="ＭＳ Ｐゴシック" pitchFamily="34" charset="-128"/>
              </a:rPr>
              <a:t>CA</a:t>
            </a: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, di cui 176 con accreditamento sociosanitario.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endParaRPr lang="it-IT" sz="2200" smtClean="0">
              <a:solidFill>
                <a:srgbClr val="1D2763"/>
              </a:solidFill>
              <a:ea typeface="ＭＳ Ｐゴシック" pitchFamily="34" charset="-128"/>
            </a:endParaRP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	A Varese </a:t>
            </a:r>
            <a:r>
              <a:rPr lang="it-IT" sz="2200" b="1" smtClean="0">
                <a:solidFill>
                  <a:srgbClr val="77933C"/>
                </a:solidFill>
                <a:ea typeface="ＭＳ Ｐゴシック" pitchFamily="34" charset="-128"/>
              </a:rPr>
              <a:t>4 CSS </a:t>
            </a: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con accreditamento  sociosanitario, 					di cui 1 di Fondazione Piatti 	a Bobbiate							(dati da Piano di Zona 2012-2014)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 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  </a:t>
            </a:r>
            <a:r>
              <a:rPr lang="it-IT" sz="2200" b="1" smtClean="0">
                <a:solidFill>
                  <a:srgbClr val="77933C"/>
                </a:solidFill>
                <a:ea typeface="ＭＳ Ｐゴシック" pitchFamily="34" charset="-128"/>
              </a:rPr>
              <a:t>20 casi </a:t>
            </a: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che nei servizi diurni di Fondazione Piatti 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  necessitano di questo tipo di risposta, senza contare 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  le numerose richieste provenienti dall</a:t>
            </a:r>
            <a:r>
              <a:rPr lang="it-IT" altLang="it-IT" sz="2200" smtClean="0">
                <a:solidFill>
                  <a:srgbClr val="1D2763"/>
                </a:solidFill>
                <a:ea typeface="ＭＳ Ｐゴシック" pitchFamily="34" charset="-128"/>
              </a:rPr>
              <a:t>’</a:t>
            </a: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esterno.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endParaRPr lang="it-IT" sz="2200" smtClean="0">
              <a:solidFill>
                <a:srgbClr val="1D2763"/>
              </a:solidFill>
              <a:ea typeface="ＭＳ Ｐゴシック" pitchFamily="34" charset="-128"/>
            </a:endParaRP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b="1" smtClean="0">
                <a:solidFill>
                  <a:srgbClr val="77933C"/>
                </a:solidFill>
                <a:ea typeface="ＭＳ Ｐゴシック" pitchFamily="34" charset="-128"/>
              </a:rPr>
              <a:t>Residenzialità</a:t>
            </a: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: possibilità di vivere in modo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indipendente ma  protetto al di fuori della casa di origine. </a:t>
            </a:r>
          </a:p>
        </p:txBody>
      </p:sp>
      <p:sp>
        <p:nvSpPr>
          <p:cNvPr id="25604" name="Segnaposto numero diapositiva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1447FD6-5E89-4657-B27C-43D0F9E4FEC6}" type="slidenum">
              <a:rPr lang="it-IT"/>
              <a:pPr/>
              <a:t>10</a:t>
            </a:fld>
            <a:endParaRPr lang="it-IT"/>
          </a:p>
        </p:txBody>
      </p:sp>
      <p:pic>
        <p:nvPicPr>
          <p:cNvPr id="25605" name="Immagine 7" descr="logo una riga po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3463" y="6184900"/>
            <a:ext cx="20907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olo 1"/>
          <p:cNvSpPr>
            <a:spLocks noGrp="1"/>
          </p:cNvSpPr>
          <p:nvPr>
            <p:ph type="title"/>
          </p:nvPr>
        </p:nvSpPr>
        <p:spPr>
          <a:xfrm>
            <a:off x="457200" y="20638"/>
            <a:ext cx="8229600" cy="1143000"/>
          </a:xfrm>
        </p:spPr>
        <p:txBody>
          <a:bodyPr/>
          <a:lstStyle/>
          <a:p>
            <a:pPr eaLnBrk="1" hangingPunct="1"/>
            <a:r>
              <a:rPr lang="it-IT" sz="2400" smtClean="0">
                <a:solidFill>
                  <a:srgbClr val="1D2763"/>
                </a:solidFill>
                <a:latin typeface="Intro " charset="0"/>
                <a:ea typeface="ＭＳ Ｐゴシック" pitchFamily="34" charset="-128"/>
              </a:rPr>
              <a:t>Piano 2	</a:t>
            </a:r>
          </a:p>
        </p:txBody>
      </p:sp>
      <p:sp>
        <p:nvSpPr>
          <p:cNvPr id="26626" name="Segnaposto contenuto 2"/>
          <p:cNvSpPr>
            <a:spLocks noGrp="1"/>
          </p:cNvSpPr>
          <p:nvPr>
            <p:ph idx="1"/>
          </p:nvPr>
        </p:nvSpPr>
        <p:spPr>
          <a:xfrm>
            <a:off x="457200" y="1236663"/>
            <a:ext cx="8229600" cy="4217987"/>
          </a:xfrm>
        </p:spPr>
        <p:txBody>
          <a:bodyPr anchor="ctr"/>
          <a:lstStyle/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b="1" smtClean="0">
                <a:solidFill>
                  <a:srgbClr val="1D2763"/>
                </a:solidFill>
                <a:ea typeface="ＭＳ Ｐゴシック" pitchFamily="34" charset="-128"/>
              </a:rPr>
              <a:t>Sedi sociali </a:t>
            </a: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di Fondazione Piatti, Anffas Varese e Associazione Sportiva Asa Varese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endParaRPr lang="it-IT" sz="2200" smtClean="0">
              <a:solidFill>
                <a:srgbClr val="1D2763"/>
              </a:solidFill>
              <a:ea typeface="ＭＳ Ｐゴシック" pitchFamily="34" charset="-128"/>
            </a:endParaRP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     </a:t>
            </a:r>
            <a:r>
              <a:rPr lang="it-IT" sz="2200" b="1" smtClean="0">
                <a:solidFill>
                  <a:srgbClr val="77933C"/>
                </a:solidFill>
                <a:ea typeface="ＭＳ Ｐゴシック" pitchFamily="34" charset="-128"/>
              </a:rPr>
              <a:t>Concentrare</a:t>
            </a:r>
            <a:r>
              <a:rPr lang="it-IT" sz="2200" smtClean="0">
                <a:solidFill>
                  <a:srgbClr val="77933C"/>
                </a:solidFill>
                <a:ea typeface="ＭＳ Ｐゴシック" pitchFamily="34" charset="-128"/>
              </a:rPr>
              <a:t> </a:t>
            </a: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in un solo luogo gli uffici di tre 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     organizzazioni molto legate tra loro.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endParaRPr lang="it-IT" sz="2200" smtClean="0">
              <a:solidFill>
                <a:srgbClr val="1D2763"/>
              </a:solidFill>
              <a:ea typeface="ＭＳ Ｐゴシック" pitchFamily="34" charset="-128"/>
            </a:endParaRP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b="1" smtClean="0">
                <a:solidFill>
                  <a:srgbClr val="77933C"/>
                </a:solidFill>
                <a:ea typeface="ＭＳ Ｐゴシック" pitchFamily="34" charset="-128"/>
              </a:rPr>
              <a:t>Avvicinare</a:t>
            </a: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 chi si occupa di aspetti amministrativi e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Direttivi ai fruitori dei servizi e alle famiglie: fatto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determinante per migliorare ulteriormente la qualità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dei servizi e accrescere la motivazione di tutti.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endParaRPr lang="it-IT" sz="2200" smtClean="0">
              <a:solidFill>
                <a:srgbClr val="1D2763"/>
              </a:solidFill>
              <a:ea typeface="ＭＳ Ｐゴシック" pitchFamily="34" charset="-128"/>
            </a:endParaRP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b="1" smtClean="0">
                <a:solidFill>
                  <a:srgbClr val="77933C"/>
                </a:solidFill>
                <a:ea typeface="ＭＳ Ｐゴシック" pitchFamily="34" charset="-128"/>
              </a:rPr>
              <a:t>	Migliorare</a:t>
            </a: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 gli ambienti di lavoro, nel pieno rispetto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	dei valori in cui crediamo</a:t>
            </a:r>
          </a:p>
        </p:txBody>
      </p:sp>
      <p:pic>
        <p:nvPicPr>
          <p:cNvPr id="26627" name="Picture 4"/>
          <p:cNvPicPr>
            <a:picLocks noChangeAspect="1" noChangeArrowheads="1"/>
          </p:cNvPicPr>
          <p:nvPr/>
        </p:nvPicPr>
        <p:blipFill>
          <a:blip r:embed="rId2"/>
          <a:srcRect l="9178" r="24026" b="21832"/>
          <a:stretch>
            <a:fillRect/>
          </a:stretch>
        </p:blipFill>
        <p:spPr bwMode="auto">
          <a:xfrm>
            <a:off x="7092950" y="2254250"/>
            <a:ext cx="20510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Segnaposto numero diapositiva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E56A0AD-7416-420D-A356-BC9E3D8F70F6}" type="slidenum">
              <a:rPr lang="it-IT"/>
              <a:pPr/>
              <a:t>11</a:t>
            </a:fld>
            <a:endParaRPr lang="it-IT"/>
          </a:p>
        </p:txBody>
      </p:sp>
      <p:pic>
        <p:nvPicPr>
          <p:cNvPr id="26629" name="Immagine 6" descr="logo una riga po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3463" y="6184900"/>
            <a:ext cx="20907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o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88963"/>
          </a:xfrm>
        </p:spPr>
        <p:txBody>
          <a:bodyPr/>
          <a:lstStyle/>
          <a:p>
            <a:pPr eaLnBrk="1" hangingPunct="1"/>
            <a:r>
              <a:rPr lang="it-IT" sz="2400" smtClean="0">
                <a:solidFill>
                  <a:srgbClr val="1D2763"/>
                </a:solidFill>
                <a:latin typeface="Intro " charset="0"/>
                <a:ea typeface="ＭＳ Ｐゴシック" pitchFamily="34" charset="-128"/>
              </a:rPr>
              <a:t>Piano 3	</a:t>
            </a:r>
          </a:p>
        </p:txBody>
      </p:sp>
      <p:pic>
        <p:nvPicPr>
          <p:cNvPr id="27650" name="Picture 5"/>
          <p:cNvPicPr>
            <a:picLocks noChangeAspect="1" noChangeArrowheads="1"/>
          </p:cNvPicPr>
          <p:nvPr/>
        </p:nvPicPr>
        <p:blipFill>
          <a:blip r:embed="rId2"/>
          <a:srcRect l="6773" r="9819" b="13470"/>
          <a:stretch>
            <a:fillRect/>
          </a:stretch>
        </p:blipFill>
        <p:spPr bwMode="auto">
          <a:xfrm>
            <a:off x="7078663" y="3105150"/>
            <a:ext cx="2065337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Segnaposto contenuto 2"/>
          <p:cNvSpPr>
            <a:spLocks noGrp="1"/>
          </p:cNvSpPr>
          <p:nvPr>
            <p:ph idx="1"/>
          </p:nvPr>
        </p:nvSpPr>
        <p:spPr>
          <a:xfrm>
            <a:off x="0" y="693738"/>
            <a:ext cx="8229600" cy="5084762"/>
          </a:xfrm>
        </p:spPr>
        <p:txBody>
          <a:bodyPr anchor="ctr"/>
          <a:lstStyle/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100" b="1" smtClean="0">
                <a:solidFill>
                  <a:srgbClr val="1D2763"/>
                </a:solidFill>
                <a:ea typeface="ＭＳ Ｐゴシック" pitchFamily="34" charset="-128"/>
              </a:rPr>
              <a:t>Centro per la Famiglia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endParaRPr lang="it-IT" sz="2100" b="1" smtClean="0">
              <a:solidFill>
                <a:srgbClr val="1D2763"/>
              </a:solidFill>
              <a:ea typeface="ＭＳ Ｐゴシック" pitchFamily="34" charset="-128"/>
            </a:endParaRP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100" b="1" smtClean="0">
                <a:solidFill>
                  <a:srgbClr val="1D2763"/>
                </a:solidFill>
                <a:ea typeface="ＭＳ Ｐゴシック" pitchFamily="34" charset="-128"/>
              </a:rPr>
              <a:t>        </a:t>
            </a:r>
            <a:r>
              <a:rPr lang="it-IT" sz="2100" smtClean="0">
                <a:solidFill>
                  <a:srgbClr val="1D2763"/>
                </a:solidFill>
                <a:ea typeface="ＭＳ Ｐゴシック" pitchFamily="34" charset="-128"/>
              </a:rPr>
              <a:t> In linea con quanto indicato dal recente  orientamento 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100" smtClean="0">
                <a:solidFill>
                  <a:srgbClr val="1D2763"/>
                </a:solidFill>
                <a:ea typeface="ＭＳ Ｐゴシック" pitchFamily="34" charset="-128"/>
              </a:rPr>
              <a:t>         regionale (</a:t>
            </a:r>
            <a:r>
              <a:rPr lang="it-IT" sz="2100" b="1" smtClean="0">
                <a:solidFill>
                  <a:srgbClr val="77933C"/>
                </a:solidFill>
                <a:ea typeface="ＭＳ Ｐゴシック" pitchFamily="34" charset="-128"/>
              </a:rPr>
              <a:t>DGR 116</a:t>
            </a:r>
            <a:r>
              <a:rPr lang="it-IT" sz="2100" smtClean="0">
                <a:solidFill>
                  <a:srgbClr val="1D2763"/>
                </a:solidFill>
                <a:ea typeface="ＭＳ Ｐゴシック" pitchFamily="34" charset="-128"/>
              </a:rPr>
              <a:t>)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endParaRPr lang="it-IT" sz="2100" smtClean="0">
              <a:solidFill>
                <a:srgbClr val="1D2763"/>
              </a:solidFill>
              <a:ea typeface="ＭＳ Ｐゴシック" pitchFamily="34" charset="-128"/>
            </a:endParaRP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100" smtClean="0">
                <a:solidFill>
                  <a:srgbClr val="1D2763"/>
                </a:solidFill>
                <a:ea typeface="ＭＳ Ｐゴシック" pitchFamily="34" charset="-128"/>
              </a:rPr>
              <a:t>Far evolvere la </a:t>
            </a:r>
            <a:r>
              <a:rPr lang="it-IT" sz="2100" b="1" smtClean="0">
                <a:solidFill>
                  <a:srgbClr val="77933C"/>
                </a:solidFill>
                <a:ea typeface="ＭＳ Ｐゴシック" pitchFamily="34" charset="-128"/>
              </a:rPr>
              <a:t>sperimentazione</a:t>
            </a:r>
            <a:r>
              <a:rPr lang="it-IT" sz="2100" smtClean="0">
                <a:solidFill>
                  <a:srgbClr val="1D2763"/>
                </a:solidFill>
                <a:ea typeface="ＭＳ Ｐゴシック" pitchFamily="34" charset="-128"/>
              </a:rPr>
              <a:t> in corso tra il nostro Servizio Accoglienza e Informazioni (SAI?) e il Consultorio Fondazione Istituto La Casa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endParaRPr lang="it-IT" sz="2100" smtClean="0">
              <a:solidFill>
                <a:srgbClr val="1D2763"/>
              </a:solidFill>
              <a:ea typeface="ＭＳ Ｐゴシック" pitchFamily="34" charset="-128"/>
            </a:endParaRP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100" smtClean="0">
                <a:solidFill>
                  <a:srgbClr val="1D2763"/>
                </a:solidFill>
                <a:ea typeface="ＭＳ Ｐゴシック" pitchFamily="34" charset="-128"/>
              </a:rPr>
              <a:t>  Presa in carico delle problematiche familiari e delle  </a:t>
            </a:r>
            <a:r>
              <a:rPr lang="it-IT" sz="2100" b="1" smtClean="0">
                <a:solidFill>
                  <a:srgbClr val="77933C"/>
                </a:solidFill>
                <a:ea typeface="ＭＳ Ｐゴシック" pitchFamily="34" charset="-128"/>
              </a:rPr>
              <a:t>fragilità 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100" smtClean="0">
                <a:solidFill>
                  <a:srgbClr val="1D2763"/>
                </a:solidFill>
                <a:ea typeface="ＭＳ Ｐゴシック" pitchFamily="34" charset="-128"/>
              </a:rPr>
              <a:t>        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100" b="1" smtClean="0">
                <a:solidFill>
                  <a:srgbClr val="1D2763"/>
                </a:solidFill>
                <a:ea typeface="ＭＳ Ｐゴシック" pitchFamily="34" charset="-128"/>
              </a:rPr>
              <a:t>Centro studi e formazione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endParaRPr lang="it-IT" sz="2100" smtClean="0">
              <a:solidFill>
                <a:srgbClr val="1D2763"/>
              </a:solidFill>
              <a:ea typeface="ＭＳ Ｐゴシック" pitchFamily="34" charset="-128"/>
            </a:endParaRP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ja-JP" altLang="it-IT" sz="2100" smtClean="0">
                <a:solidFill>
                  <a:srgbClr val="1D2763"/>
                </a:solidFill>
                <a:ea typeface="ＭＳ Ｐゴシック" pitchFamily="34" charset="-128"/>
              </a:rPr>
              <a:t>“</a:t>
            </a:r>
            <a:r>
              <a:rPr lang="it-IT" altLang="ja-JP" sz="2100" b="1" smtClean="0">
                <a:solidFill>
                  <a:srgbClr val="77933C"/>
                </a:solidFill>
                <a:ea typeface="ＭＳ Ｐゴシック" pitchFamily="34" charset="-128"/>
              </a:rPr>
              <a:t>Vietato trovarsi impreparati</a:t>
            </a:r>
            <a:r>
              <a:rPr lang="ja-JP" altLang="it-IT" sz="2100" smtClean="0">
                <a:solidFill>
                  <a:srgbClr val="1D2763"/>
                </a:solidFill>
                <a:ea typeface="ＭＳ Ｐゴシック" pitchFamily="34" charset="-128"/>
              </a:rPr>
              <a:t>”</a:t>
            </a:r>
            <a:r>
              <a:rPr lang="it-IT" altLang="ja-JP" sz="2100" smtClean="0">
                <a:solidFill>
                  <a:srgbClr val="1D2763"/>
                </a:solidFill>
                <a:ea typeface="ＭＳ Ｐゴシック" pitchFamily="34" charset="-128"/>
              </a:rPr>
              <a:t>, pilastro del pensiero Anffas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endParaRPr lang="it-IT" sz="2100" smtClean="0">
              <a:solidFill>
                <a:srgbClr val="1D2763"/>
              </a:solidFill>
              <a:ea typeface="ＭＳ Ｐゴシック" pitchFamily="34" charset="-128"/>
            </a:endParaRP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100" smtClean="0">
                <a:solidFill>
                  <a:srgbClr val="1D2763"/>
                </a:solidFill>
                <a:ea typeface="ＭＳ Ｐゴシック" pitchFamily="34" charset="-128"/>
              </a:rPr>
              <a:t>Conoscere per garantire una sempre migliore </a:t>
            </a:r>
            <a:r>
              <a:rPr lang="it-IT" sz="2100" b="1" smtClean="0">
                <a:solidFill>
                  <a:srgbClr val="77933C"/>
                </a:solidFill>
                <a:ea typeface="ＭＳ Ｐゴシック" pitchFamily="34" charset="-128"/>
              </a:rPr>
              <a:t>qualità di vita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endParaRPr lang="it-IT" sz="2100" smtClean="0">
              <a:solidFill>
                <a:srgbClr val="1D2763"/>
              </a:solidFill>
              <a:ea typeface="ＭＳ Ｐゴシック" pitchFamily="34" charset="-128"/>
            </a:endParaRP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100" b="1" smtClean="0">
                <a:solidFill>
                  <a:srgbClr val="77933C"/>
                </a:solidFill>
                <a:ea typeface="ＭＳ Ｐゴシック" pitchFamily="34" charset="-128"/>
              </a:rPr>
              <a:t>Formazione permanente</a:t>
            </a:r>
            <a:r>
              <a:rPr lang="it-IT" sz="2100" smtClean="0">
                <a:solidFill>
                  <a:srgbClr val="1D2763"/>
                </a:solidFill>
                <a:ea typeface="ＭＳ Ｐゴシック" pitchFamily="34" charset="-128"/>
              </a:rPr>
              <a:t>, aggiornamento, iniziative culturali</a:t>
            </a:r>
          </a:p>
        </p:txBody>
      </p:sp>
      <p:sp>
        <p:nvSpPr>
          <p:cNvPr id="27652" name="Segnaposto numero diapositiva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920A9E2-EB53-436F-B96B-D324F5BF026F}" type="slidenum">
              <a:rPr lang="it-IT"/>
              <a:pPr/>
              <a:t>12</a:t>
            </a:fld>
            <a:endParaRPr lang="it-IT"/>
          </a:p>
        </p:txBody>
      </p:sp>
      <p:pic>
        <p:nvPicPr>
          <p:cNvPr id="27653" name="Immagine 6" descr="logo una riga po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3463" y="6184900"/>
            <a:ext cx="20907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olo 1"/>
          <p:cNvSpPr>
            <a:spLocks noGrp="1"/>
          </p:cNvSpPr>
          <p:nvPr>
            <p:ph type="title"/>
          </p:nvPr>
        </p:nvSpPr>
        <p:spPr>
          <a:xfrm>
            <a:off x="457200" y="38100"/>
            <a:ext cx="8229600" cy="1143000"/>
          </a:xfrm>
        </p:spPr>
        <p:txBody>
          <a:bodyPr/>
          <a:lstStyle/>
          <a:p>
            <a:pPr eaLnBrk="1" hangingPunct="1"/>
            <a:r>
              <a:rPr lang="it-IT" sz="2400" smtClean="0">
                <a:solidFill>
                  <a:srgbClr val="1D2763"/>
                </a:solidFill>
                <a:latin typeface="Intro " charset="0"/>
                <a:ea typeface="ＭＳ Ｐゴシック" pitchFamily="34" charset="-128"/>
              </a:rPr>
              <a:t>Piano 4	</a:t>
            </a:r>
          </a:p>
        </p:txBody>
      </p:sp>
      <p:sp>
        <p:nvSpPr>
          <p:cNvPr id="28674" name="Segnaposto contenuto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 anchor="ctr"/>
          <a:lstStyle/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b="1" smtClean="0">
                <a:solidFill>
                  <a:srgbClr val="1D2763"/>
                </a:solidFill>
                <a:ea typeface="ＭＳ Ｐゴシック" pitchFamily="34" charset="-128"/>
              </a:rPr>
              <a:t>Consultorio Fondazione Istituto La Casa di Varese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endParaRPr lang="it-IT" sz="2200" b="1" smtClean="0">
              <a:solidFill>
                <a:srgbClr val="1D2763"/>
              </a:solidFill>
              <a:ea typeface="ＭＳ Ｐゴシック" pitchFamily="34" charset="-128"/>
            </a:endParaRP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b="1" smtClean="0">
                <a:solidFill>
                  <a:srgbClr val="1D2763"/>
                </a:solidFill>
                <a:ea typeface="ＭＳ Ｐゴシック" pitchFamily="34" charset="-128"/>
              </a:rPr>
              <a:t>      </a:t>
            </a: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Proseguirà l</a:t>
            </a:r>
            <a:r>
              <a:rPr lang="it-IT" altLang="it-IT" sz="2200" smtClean="0">
                <a:solidFill>
                  <a:srgbClr val="1D2763"/>
                </a:solidFill>
                <a:ea typeface="ＭＳ Ｐゴシック" pitchFamily="34" charset="-128"/>
              </a:rPr>
              <a:t>’</a:t>
            </a: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attività del Consultorio di Fondazione Istituto La Casa, 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      attraverso la </a:t>
            </a:r>
            <a:r>
              <a:rPr lang="it-IT" sz="2200" b="1" smtClean="0">
                <a:solidFill>
                  <a:srgbClr val="77933C"/>
                </a:solidFill>
                <a:ea typeface="ＭＳ Ｐゴシック" pitchFamily="34" charset="-128"/>
              </a:rPr>
              <a:t>concessione</a:t>
            </a:r>
            <a:r>
              <a:rPr lang="it-IT" sz="2200" smtClean="0">
                <a:solidFill>
                  <a:srgbClr val="77933C"/>
                </a:solidFill>
                <a:ea typeface="ＭＳ Ｐゴシック" pitchFamily="34" charset="-128"/>
              </a:rPr>
              <a:t> </a:t>
            </a: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in comodato d</a:t>
            </a:r>
            <a:r>
              <a:rPr lang="it-IT" altLang="it-IT" sz="2200" smtClean="0">
                <a:solidFill>
                  <a:srgbClr val="1D2763"/>
                </a:solidFill>
                <a:ea typeface="ＭＳ Ｐゴシック" pitchFamily="34" charset="-128"/>
              </a:rPr>
              <a:t>’</a:t>
            </a: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uso degli spazi 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      oggi accreditati allo scopo.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endParaRPr lang="it-IT" sz="2200" smtClean="0">
              <a:solidFill>
                <a:srgbClr val="1D2763"/>
              </a:solidFill>
              <a:ea typeface="ＭＳ Ｐゴシック" pitchFamily="34" charset="-128"/>
            </a:endParaRP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La preesistenza del Consultorio Fondazione Istituto La Casa è stata </a:t>
            </a:r>
            <a:r>
              <a:rPr lang="it-IT" sz="2200" b="1" smtClean="0">
                <a:solidFill>
                  <a:srgbClr val="77933C"/>
                </a:solidFill>
                <a:ea typeface="ＭＳ Ｐゴシック" pitchFamily="34" charset="-128"/>
              </a:rPr>
              <a:t>determinante</a:t>
            </a: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 per incentivare la nostra Fondazione a intraprendere questa nuova sfida. 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endParaRPr lang="it-IT" sz="2200" smtClean="0">
              <a:solidFill>
                <a:srgbClr val="1D2763"/>
              </a:solidFill>
              <a:ea typeface="ＭＳ Ｐゴシック" pitchFamily="34" charset="-128"/>
            </a:endParaRP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     	La Fondazione Istituto La Casa è infatti </a:t>
            </a:r>
            <a:r>
              <a:rPr lang="it-IT" sz="2200" b="1" smtClean="0">
                <a:solidFill>
                  <a:srgbClr val="77933C"/>
                </a:solidFill>
                <a:ea typeface="ＭＳ Ｐゴシック" pitchFamily="34" charset="-128"/>
              </a:rPr>
              <a:t>partner del progetto </a:t>
            </a: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per 	quanto attiene alla realizzazione del nuovo Centro per la famiglia</a:t>
            </a:r>
          </a:p>
        </p:txBody>
      </p:sp>
      <p:sp>
        <p:nvSpPr>
          <p:cNvPr id="28675" name="Segnaposto numero diapos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4CD58F9-6A77-492F-97F8-B38999DEBC7F}" type="slidenum">
              <a:rPr lang="it-IT"/>
              <a:pPr/>
              <a:t>13</a:t>
            </a:fld>
            <a:endParaRPr lang="it-IT"/>
          </a:p>
        </p:txBody>
      </p:sp>
      <p:pic>
        <p:nvPicPr>
          <p:cNvPr id="28676" name="Picture 0" descr="IstitutoLaCasa_Riquadra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26300" y="785813"/>
            <a:ext cx="1262063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Immagine 10" descr="logo una riga po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3463" y="6184900"/>
            <a:ext cx="20907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z="2400" smtClean="0">
                <a:solidFill>
                  <a:srgbClr val="1D2763"/>
                </a:solidFill>
                <a:latin typeface="Intro " charset="0"/>
                <a:ea typeface="ＭＳ Ｐゴシック" pitchFamily="34" charset="-128"/>
              </a:rPr>
              <a:t>Obiettivi 2013-2015</a:t>
            </a:r>
          </a:p>
        </p:txBody>
      </p:sp>
      <p:sp>
        <p:nvSpPr>
          <p:cNvPr id="29698" name="Segnaposto contenuto 2"/>
          <p:cNvSpPr>
            <a:spLocks noGrp="1"/>
          </p:cNvSpPr>
          <p:nvPr>
            <p:ph idx="1"/>
          </p:nvPr>
        </p:nvSpPr>
        <p:spPr>
          <a:xfrm>
            <a:off x="457200" y="1092200"/>
            <a:ext cx="8229600" cy="4525963"/>
          </a:xfrm>
        </p:spPr>
        <p:txBody>
          <a:bodyPr anchor="ctr"/>
          <a:lstStyle/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b="1" smtClean="0">
                <a:solidFill>
                  <a:srgbClr val="77933C"/>
                </a:solidFill>
                <a:ea typeface="ＭＳ Ｐゴシック" pitchFamily="34" charset="-128"/>
              </a:rPr>
              <a:t>2013</a:t>
            </a:r>
            <a:r>
              <a:rPr lang="it-IT" sz="2200" b="1" smtClean="0">
                <a:solidFill>
                  <a:srgbClr val="1D2763"/>
                </a:solidFill>
                <a:ea typeface="ＭＳ Ｐゴシック" pitchFamily="34" charset="-128"/>
              </a:rPr>
              <a:t>: </a:t>
            </a: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perfezionamento acquisto e sistemazione piano 2 per  trasferimento sedi sociali Fondazione Piatti, Anffas Varese e  Associazione Sportiva ASA Varese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endParaRPr lang="it-IT" sz="2200" b="1" smtClean="0">
              <a:solidFill>
                <a:srgbClr val="1D2763"/>
              </a:solidFill>
              <a:ea typeface="ＭＳ Ｐゴシック" pitchFamily="34" charset="-128"/>
            </a:endParaRP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b="1" smtClean="0">
                <a:solidFill>
                  <a:srgbClr val="77933C"/>
                </a:solidFill>
                <a:ea typeface="ＭＳ Ｐゴシック" pitchFamily="34" charset="-128"/>
              </a:rPr>
              <a:t>Sviluppo collaborazione </a:t>
            </a: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con Consultorio Fondazione Istituto La Casa per realizzazione del Centro per la Famiglia (piano 3)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endParaRPr lang="it-IT" sz="2200" b="1" smtClean="0">
              <a:solidFill>
                <a:srgbClr val="1D2763"/>
              </a:solidFill>
              <a:ea typeface="ＭＳ Ｐゴシック" pitchFamily="34" charset="-128"/>
            </a:endParaRP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b="1" smtClean="0">
                <a:solidFill>
                  <a:srgbClr val="77933C"/>
                </a:solidFill>
                <a:ea typeface="ＭＳ Ｐゴシック" pitchFamily="34" charset="-128"/>
              </a:rPr>
              <a:t>2014</a:t>
            </a:r>
            <a:r>
              <a:rPr lang="it-IT" sz="2200" b="1" smtClean="0">
                <a:solidFill>
                  <a:srgbClr val="1D2763"/>
                </a:solidFill>
                <a:ea typeface="ＭＳ Ｐゴシック" pitchFamily="34" charset="-128"/>
              </a:rPr>
              <a:t>: </a:t>
            </a: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progetto per unità d'offerta minori (piano 0)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endParaRPr lang="it-IT" sz="2200" b="1" smtClean="0">
              <a:solidFill>
                <a:srgbClr val="1D2763"/>
              </a:solidFill>
              <a:ea typeface="ＭＳ Ｐゴシック" pitchFamily="34" charset="-128"/>
            </a:endParaRP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b="1" smtClean="0">
                <a:solidFill>
                  <a:srgbClr val="77933C"/>
                </a:solidFill>
                <a:ea typeface="ＭＳ Ｐゴシック" pitchFamily="34" charset="-128"/>
              </a:rPr>
              <a:t>2015</a:t>
            </a:r>
            <a:r>
              <a:rPr lang="it-IT" sz="2200" b="1" smtClean="0">
                <a:solidFill>
                  <a:srgbClr val="1D2763"/>
                </a:solidFill>
                <a:ea typeface="ＭＳ Ｐゴシック" pitchFamily="34" charset="-128"/>
              </a:rPr>
              <a:t>: </a:t>
            </a: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progetto unità d</a:t>
            </a:r>
            <a:r>
              <a:rPr lang="it-IT" altLang="it-IT" sz="2200" smtClean="0">
                <a:solidFill>
                  <a:srgbClr val="1D2763"/>
                </a:solidFill>
                <a:ea typeface="ＭＳ Ｐゴシック" pitchFamily="34" charset="-128"/>
              </a:rPr>
              <a:t>’</a:t>
            </a: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offerta residenziale (piano 1)</a:t>
            </a:r>
          </a:p>
        </p:txBody>
      </p:sp>
      <p:sp>
        <p:nvSpPr>
          <p:cNvPr id="29699" name="Segnaposto numero diapositiva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CB79883-D71E-4FB9-8C4F-4D773A3D5417}" type="slidenum">
              <a:rPr lang="it-IT"/>
              <a:pPr/>
              <a:t>14</a:t>
            </a:fld>
            <a:endParaRPr lang="it-IT"/>
          </a:p>
        </p:txBody>
      </p:sp>
      <p:pic>
        <p:nvPicPr>
          <p:cNvPr id="29700" name="Immagine 6" descr="logo una riga po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3463" y="6184900"/>
            <a:ext cx="20907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sz="4000" dirty="0" smtClean="0">
                <a:solidFill>
                  <a:schemeClr val="tx2">
                    <a:lumMod val="50000"/>
                  </a:schemeClr>
                </a:solidFill>
                <a:latin typeface="Intro "/>
                <a:ea typeface="+mj-ea"/>
                <a:cs typeface="Intro "/>
              </a:rPr>
              <a:t>Indice </a:t>
            </a:r>
            <a:endParaRPr lang="it-IT" sz="4000" dirty="0">
              <a:solidFill>
                <a:schemeClr val="tx2">
                  <a:lumMod val="50000"/>
                </a:schemeClr>
              </a:solidFill>
              <a:latin typeface="Intro "/>
              <a:ea typeface="+mj-ea"/>
              <a:cs typeface="Intro "/>
            </a:endParaRPr>
          </a:p>
        </p:txBody>
      </p:sp>
      <p:sp>
        <p:nvSpPr>
          <p:cNvPr id="16386" name="Segnaposto numero diapositiva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F9E8B92-CF57-460A-ABAB-A2A4FBBEA060}" type="slidenum">
              <a:rPr lang="it-IT"/>
              <a:pPr/>
              <a:t>2</a:t>
            </a:fld>
            <a:endParaRPr lang="it-IT"/>
          </a:p>
        </p:txBody>
      </p:sp>
      <p:sp>
        <p:nvSpPr>
          <p:cNvPr id="16387" name="CasellaDiTesto 6"/>
          <p:cNvSpPr txBox="1">
            <a:spLocks noChangeArrowheads="1"/>
          </p:cNvSpPr>
          <p:nvPr/>
        </p:nvSpPr>
        <p:spPr bwMode="auto">
          <a:xfrm>
            <a:off x="830263" y="1704975"/>
            <a:ext cx="7534275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600">
                <a:solidFill>
                  <a:srgbClr val="77933C"/>
                </a:solidFill>
                <a:latin typeface="Intro " charset="0"/>
              </a:rPr>
              <a:t>Pagina 3			Come si è arrivati sin qui … (Step 1)		</a:t>
            </a:r>
          </a:p>
          <a:p>
            <a:r>
              <a:rPr lang="it-IT" sz="1600">
                <a:solidFill>
                  <a:srgbClr val="77933C"/>
                </a:solidFill>
                <a:latin typeface="Intro " charset="0"/>
              </a:rPr>
              <a:t>Pagina 4			Come si è arrivati sin qui … (Step 2)</a:t>
            </a:r>
          </a:p>
          <a:p>
            <a:r>
              <a:rPr lang="it-IT" sz="1600">
                <a:solidFill>
                  <a:srgbClr val="77933C"/>
                </a:solidFill>
                <a:latin typeface="Intro " charset="0"/>
              </a:rPr>
              <a:t>Pagina 5			Pianta generale</a:t>
            </a:r>
          </a:p>
          <a:p>
            <a:r>
              <a:rPr lang="it-IT" sz="1600">
                <a:solidFill>
                  <a:srgbClr val="77933C"/>
                </a:solidFill>
                <a:latin typeface="Intro " charset="0"/>
              </a:rPr>
              <a:t>Pagina 6			Il Progetto</a:t>
            </a:r>
          </a:p>
          <a:p>
            <a:r>
              <a:rPr lang="it-IT" sz="1600">
                <a:solidFill>
                  <a:srgbClr val="77933C"/>
                </a:solidFill>
                <a:latin typeface="Intro " charset="0"/>
              </a:rPr>
              <a:t>Pagina 7			I tratti distintivi</a:t>
            </a:r>
          </a:p>
          <a:p>
            <a:r>
              <a:rPr lang="it-IT" sz="1600">
                <a:solidFill>
                  <a:srgbClr val="77933C"/>
                </a:solidFill>
                <a:latin typeface="Intro " charset="0"/>
              </a:rPr>
              <a:t>Pagina 8			Il Progetto in dettaglio</a:t>
            </a:r>
          </a:p>
          <a:p>
            <a:r>
              <a:rPr lang="it-IT" sz="1600">
                <a:solidFill>
                  <a:srgbClr val="77933C"/>
                </a:solidFill>
                <a:latin typeface="Intro " charset="0"/>
              </a:rPr>
              <a:t>Pagina 9			Piano 0</a:t>
            </a:r>
          </a:p>
          <a:p>
            <a:r>
              <a:rPr lang="it-IT" sz="1600">
                <a:solidFill>
                  <a:srgbClr val="77933C"/>
                </a:solidFill>
                <a:latin typeface="Intro " charset="0"/>
              </a:rPr>
              <a:t>Pagina 10			Piano 1</a:t>
            </a:r>
          </a:p>
          <a:p>
            <a:r>
              <a:rPr lang="it-IT" sz="1600">
                <a:solidFill>
                  <a:srgbClr val="77933C"/>
                </a:solidFill>
                <a:latin typeface="Intro " charset="0"/>
              </a:rPr>
              <a:t>Pagina 11			Piano 2</a:t>
            </a:r>
          </a:p>
          <a:p>
            <a:r>
              <a:rPr lang="it-IT" sz="1600">
                <a:solidFill>
                  <a:srgbClr val="77933C"/>
                </a:solidFill>
                <a:latin typeface="Intro " charset="0"/>
              </a:rPr>
              <a:t>Pagina 12			Piano 3</a:t>
            </a:r>
          </a:p>
          <a:p>
            <a:r>
              <a:rPr lang="it-IT" sz="1600">
                <a:solidFill>
                  <a:srgbClr val="77933C"/>
                </a:solidFill>
                <a:latin typeface="Intro " charset="0"/>
              </a:rPr>
              <a:t>Pagina 13			Piano 4</a:t>
            </a:r>
          </a:p>
          <a:p>
            <a:r>
              <a:rPr lang="it-IT" sz="1600">
                <a:solidFill>
                  <a:srgbClr val="77933C"/>
                </a:solidFill>
                <a:latin typeface="Intro " charset="0"/>
              </a:rPr>
              <a:t>Pagina 14			Obiettivi 2013-2014</a:t>
            </a:r>
          </a:p>
          <a:p>
            <a:endParaRPr lang="it-IT" sz="1600">
              <a:solidFill>
                <a:srgbClr val="77933C"/>
              </a:solidFill>
              <a:latin typeface="Intro " charset="0"/>
            </a:endParaRPr>
          </a:p>
          <a:p>
            <a:endParaRPr lang="it-IT" sz="1600">
              <a:solidFill>
                <a:srgbClr val="1D2763"/>
              </a:solidFill>
              <a:latin typeface="Intro " charset="0"/>
            </a:endParaRPr>
          </a:p>
          <a:p>
            <a:endParaRPr lang="it-IT" sz="1600">
              <a:latin typeface="Intro " charset="0"/>
            </a:endParaRPr>
          </a:p>
        </p:txBody>
      </p:sp>
      <p:pic>
        <p:nvPicPr>
          <p:cNvPr id="16388" name="Immagine 7" descr="logo una riga po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3463" y="6184900"/>
            <a:ext cx="20907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olo 1"/>
          <p:cNvSpPr>
            <a:spLocks noGrp="1"/>
          </p:cNvSpPr>
          <p:nvPr>
            <p:ph type="ctrTitle" idx="4294967295"/>
          </p:nvPr>
        </p:nvSpPr>
        <p:spPr>
          <a:xfrm>
            <a:off x="423863" y="1144588"/>
            <a:ext cx="7772400" cy="2662237"/>
          </a:xfrm>
        </p:spPr>
        <p:txBody>
          <a:bodyPr/>
          <a:lstStyle/>
          <a:p>
            <a:pPr algn="l" eaLnBrk="1" hangingPunct="1"/>
            <a:r>
              <a:rPr lang="it-IT" sz="2200" b="1" smtClean="0">
                <a:solidFill>
                  <a:srgbClr val="1D2763"/>
                </a:solidFill>
                <a:ea typeface="ＭＳ Ｐゴシック" pitchFamily="34" charset="-128"/>
              </a:rPr>
              <a:t>L'antefatto</a:t>
            </a: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: tra gli obiettivi di Fondazione Piatti ci sono:                  			dare risposta ai </a:t>
            </a:r>
            <a:r>
              <a:rPr lang="it-IT" sz="2200" b="1" smtClean="0">
                <a:solidFill>
                  <a:srgbClr val="77933C"/>
                </a:solidFill>
                <a:ea typeface="ＭＳ Ｐゴシック" pitchFamily="34" charset="-128"/>
              </a:rPr>
              <a:t>bisogni</a:t>
            </a: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 </a:t>
            </a:r>
            <a:r>
              <a:rPr lang="it-IT" sz="2200" b="1" smtClean="0">
                <a:solidFill>
                  <a:srgbClr val="77933C"/>
                </a:solidFill>
                <a:ea typeface="ＭＳ Ｐゴシック" pitchFamily="34" charset="-128"/>
              </a:rPr>
              <a:t>crescenti </a:t>
            </a: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delle famiglie </a:t>
            </a:r>
            <a:b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</a:b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		prendere in carico le </a:t>
            </a:r>
            <a:r>
              <a:rPr lang="it-IT" sz="2200" b="1" smtClean="0">
                <a:solidFill>
                  <a:srgbClr val="77933C"/>
                </a:solidFill>
                <a:ea typeface="ＭＳ Ｐゴシック" pitchFamily="34" charset="-128"/>
              </a:rPr>
              <a:t>fragilità</a:t>
            </a: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 con nuove soluzioni</a:t>
            </a:r>
            <a:b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</a:br>
            <a:endParaRPr lang="it-IT" sz="2200" b="1" smtClean="0">
              <a:solidFill>
                <a:srgbClr val="77933C"/>
              </a:solidFill>
              <a:ea typeface="ＭＳ Ｐゴシック" pitchFamily="34" charset="-128"/>
            </a:endParaRPr>
          </a:p>
        </p:txBody>
      </p:sp>
      <p:sp>
        <p:nvSpPr>
          <p:cNvPr id="17410" name="CasellaDiTesto 6"/>
          <p:cNvSpPr txBox="1">
            <a:spLocks noChangeArrowheads="1"/>
          </p:cNvSpPr>
          <p:nvPr/>
        </p:nvSpPr>
        <p:spPr bwMode="auto">
          <a:xfrm>
            <a:off x="1662113" y="314325"/>
            <a:ext cx="60833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>
                <a:solidFill>
                  <a:srgbClr val="1D2763"/>
                </a:solidFill>
                <a:latin typeface="Intro " charset="0"/>
              </a:rPr>
              <a:t>Come siamo arrivati qui – (Step 1)</a:t>
            </a:r>
          </a:p>
          <a:p>
            <a:endParaRPr lang="it-IT" sz="2400">
              <a:solidFill>
                <a:srgbClr val="1D2763"/>
              </a:solidFill>
              <a:latin typeface="Intro " charset="0"/>
            </a:endParaRPr>
          </a:p>
        </p:txBody>
      </p:sp>
      <p:sp>
        <p:nvSpPr>
          <p:cNvPr id="17411" name="Rettangolo 9"/>
          <p:cNvSpPr>
            <a:spLocks noChangeArrowheads="1"/>
          </p:cNvSpPr>
          <p:nvPr/>
        </p:nvSpPr>
        <p:spPr bwMode="auto">
          <a:xfrm>
            <a:off x="2268538" y="2825750"/>
            <a:ext cx="6265862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it-IT" sz="2200" b="1">
                <a:solidFill>
                  <a:srgbClr val="1D2763"/>
                </a:solidFill>
                <a:latin typeface="Calibri" pitchFamily="34" charset="0"/>
              </a:rPr>
              <a:t>Il</a:t>
            </a:r>
            <a:r>
              <a:rPr lang="it-IT" sz="2200">
                <a:solidFill>
                  <a:srgbClr val="1D2763"/>
                </a:solidFill>
                <a:latin typeface="Calibri" pitchFamily="34" charset="0"/>
              </a:rPr>
              <a:t> </a:t>
            </a:r>
            <a:r>
              <a:rPr lang="it-IT" sz="2200" b="1">
                <a:solidFill>
                  <a:srgbClr val="1D2763"/>
                </a:solidFill>
                <a:latin typeface="Calibri" pitchFamily="34" charset="0"/>
              </a:rPr>
              <a:t>fatto</a:t>
            </a:r>
            <a:r>
              <a:rPr lang="it-IT" sz="2200">
                <a:solidFill>
                  <a:srgbClr val="1D2763"/>
                </a:solidFill>
                <a:latin typeface="Calibri" pitchFamily="34" charset="0"/>
              </a:rPr>
              <a:t>: i Frati Francescani decidono di cedere lo stabile ex convento di Via Crispi, ma vogliono valutare soluzioni "a impatto sociale positivo"...</a:t>
            </a:r>
          </a:p>
          <a:p>
            <a:r>
              <a:rPr lang="it-IT" sz="2200">
                <a:solidFill>
                  <a:srgbClr val="1D2763"/>
                </a:solidFill>
                <a:latin typeface="Calibri" pitchFamily="34" charset="0"/>
              </a:rPr>
              <a:t>un bene che rimane alla </a:t>
            </a:r>
            <a:r>
              <a:rPr lang="it-IT" sz="2200" b="1">
                <a:solidFill>
                  <a:srgbClr val="77933C"/>
                </a:solidFill>
                <a:latin typeface="Calibri" pitchFamily="34" charset="0"/>
              </a:rPr>
              <a:t>città</a:t>
            </a:r>
          </a:p>
          <a:p>
            <a:r>
              <a:rPr lang="it-IT" sz="2200">
                <a:solidFill>
                  <a:srgbClr val="1D2763"/>
                </a:solidFill>
                <a:latin typeface="Calibri" pitchFamily="34" charset="0"/>
              </a:rPr>
              <a:t>                uno spirito </a:t>
            </a:r>
            <a:r>
              <a:rPr lang="it-IT" sz="2200" b="1">
                <a:solidFill>
                  <a:srgbClr val="77933C"/>
                </a:solidFill>
                <a:latin typeface="Calibri" pitchFamily="34" charset="0"/>
              </a:rPr>
              <a:t>solidale</a:t>
            </a:r>
            <a:r>
              <a:rPr lang="it-IT" sz="2200">
                <a:solidFill>
                  <a:srgbClr val="1D2763"/>
                </a:solidFill>
                <a:latin typeface="Calibri" pitchFamily="34" charset="0"/>
              </a:rPr>
              <a:t> che si perpetua</a:t>
            </a:r>
          </a:p>
        </p:txBody>
      </p:sp>
      <p:sp>
        <p:nvSpPr>
          <p:cNvPr id="17412" name="Segnaposto numero diapositiva 10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6918FE2-E43B-4301-8ECC-09F0F93B6A3B}" type="slidenum">
              <a:rPr lang="it-IT"/>
              <a:pPr/>
              <a:t>3</a:t>
            </a:fld>
            <a:endParaRPr lang="it-IT"/>
          </a:p>
        </p:txBody>
      </p:sp>
      <p:pic>
        <p:nvPicPr>
          <p:cNvPr id="17413" name="Immagine 7" descr="logo una riga po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3463" y="6184900"/>
            <a:ext cx="20907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236538" y="912813"/>
            <a:ext cx="6791325" cy="1200150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it-IT" sz="2200" b="1" dirty="0">
                <a:solidFill>
                  <a:srgbClr val="1D2763"/>
                </a:solidFill>
                <a:latin typeface="+mj-lt"/>
                <a:ea typeface="+mj-ea"/>
                <a:cs typeface="+mj-cs"/>
              </a:rPr>
              <a:t>L'incontro: </a:t>
            </a:r>
            <a:r>
              <a:rPr lang="it-IT" sz="2200" dirty="0">
                <a:solidFill>
                  <a:srgbClr val="1D2763"/>
                </a:solidFill>
                <a:latin typeface="+mj-lt"/>
                <a:ea typeface="+mj-ea"/>
                <a:cs typeface="+mj-cs"/>
              </a:rPr>
              <a:t>Le aspettative dei Frati trovano risposta nell'idea progettuale della Fondazione</a:t>
            </a:r>
          </a:p>
        </p:txBody>
      </p:sp>
      <p:sp>
        <p:nvSpPr>
          <p:cNvPr id="18434" name="Titolo 5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831850"/>
          </a:xfrm>
        </p:spPr>
        <p:txBody>
          <a:bodyPr>
            <a:spAutoFit/>
          </a:bodyPr>
          <a:lstStyle/>
          <a:p>
            <a:pPr eaLnBrk="1" hangingPunct="1"/>
            <a:r>
              <a:rPr lang="it-IT" sz="2400" smtClean="0">
                <a:solidFill>
                  <a:srgbClr val="1D2763"/>
                </a:solidFill>
                <a:latin typeface="Intro " charset="0"/>
                <a:ea typeface="ＭＳ Ｐゴシック" pitchFamily="34" charset="-128"/>
              </a:rPr>
              <a:t>Come siamo arrivati qui – (Step 2)</a:t>
            </a:r>
            <a:br>
              <a:rPr lang="it-IT" sz="2400" smtClean="0">
                <a:solidFill>
                  <a:srgbClr val="1D2763"/>
                </a:solidFill>
                <a:latin typeface="Intro " charset="0"/>
                <a:ea typeface="ＭＳ Ｐゴシック" pitchFamily="34" charset="-128"/>
              </a:rPr>
            </a:br>
            <a:endParaRPr lang="it-IT" sz="2400" smtClean="0">
              <a:solidFill>
                <a:srgbClr val="1D2763"/>
              </a:solidFill>
              <a:latin typeface="Intro " charset="0"/>
              <a:ea typeface="ＭＳ Ｐゴシック" pitchFamily="34" charset="-128"/>
            </a:endParaRPr>
          </a:p>
        </p:txBody>
      </p:sp>
      <p:sp>
        <p:nvSpPr>
          <p:cNvPr id="18435" name="Rettangolo 6"/>
          <p:cNvSpPr>
            <a:spLocks noChangeArrowheads="1"/>
          </p:cNvSpPr>
          <p:nvPr/>
        </p:nvSpPr>
        <p:spPr bwMode="auto">
          <a:xfrm>
            <a:off x="1676400" y="1471613"/>
            <a:ext cx="70104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it-IT" sz="2200" b="1">
                <a:solidFill>
                  <a:srgbClr val="1D2763"/>
                </a:solidFill>
                <a:latin typeface="Calibri" pitchFamily="34" charset="0"/>
              </a:rPr>
              <a:t>Partner</a:t>
            </a:r>
            <a:r>
              <a:rPr lang="it-IT" sz="2200">
                <a:solidFill>
                  <a:srgbClr val="1D2763"/>
                </a:solidFill>
                <a:latin typeface="Calibri" pitchFamily="34" charset="0"/>
              </a:rPr>
              <a:t>: con il sostegno e la collaborazione attiva di </a:t>
            </a:r>
            <a:r>
              <a:rPr lang="it-IT" sz="2200" b="1">
                <a:solidFill>
                  <a:srgbClr val="77933C"/>
                </a:solidFill>
                <a:latin typeface="Calibri" pitchFamily="34" charset="0"/>
              </a:rPr>
              <a:t>Anffas</a:t>
            </a:r>
            <a:r>
              <a:rPr lang="it-IT" sz="2200">
                <a:solidFill>
                  <a:srgbClr val="77933C"/>
                </a:solidFill>
                <a:latin typeface="Calibri" pitchFamily="34" charset="0"/>
              </a:rPr>
              <a:t> </a:t>
            </a:r>
            <a:r>
              <a:rPr lang="it-IT" sz="2200" b="1">
                <a:solidFill>
                  <a:srgbClr val="77933C"/>
                </a:solidFill>
                <a:latin typeface="Calibri" pitchFamily="34" charset="0"/>
              </a:rPr>
              <a:t>Varese</a:t>
            </a:r>
            <a:r>
              <a:rPr lang="it-IT" sz="2200">
                <a:solidFill>
                  <a:srgbClr val="1D2763"/>
                </a:solidFill>
                <a:latin typeface="Calibri" pitchFamily="34" charset="0"/>
              </a:rPr>
              <a:t> e </a:t>
            </a:r>
            <a:r>
              <a:rPr lang="it-IT" sz="2200" b="1">
                <a:solidFill>
                  <a:srgbClr val="77933C"/>
                </a:solidFill>
                <a:latin typeface="Calibri" pitchFamily="34" charset="0"/>
              </a:rPr>
              <a:t>Fondazione</a:t>
            </a:r>
            <a:r>
              <a:rPr lang="it-IT" sz="2200">
                <a:solidFill>
                  <a:srgbClr val="1D2763"/>
                </a:solidFill>
                <a:latin typeface="Calibri" pitchFamily="34" charset="0"/>
              </a:rPr>
              <a:t> </a:t>
            </a:r>
            <a:r>
              <a:rPr lang="it-IT" sz="2200" b="1">
                <a:solidFill>
                  <a:srgbClr val="77933C"/>
                </a:solidFill>
                <a:latin typeface="Calibri" pitchFamily="34" charset="0"/>
              </a:rPr>
              <a:t>Istituto La Casa</a:t>
            </a:r>
            <a:r>
              <a:rPr lang="it-IT" sz="2200">
                <a:solidFill>
                  <a:srgbClr val="1D2763"/>
                </a:solidFill>
                <a:latin typeface="Calibri" pitchFamily="34" charset="0"/>
              </a:rPr>
              <a:t>... si arriva all'accordo. </a:t>
            </a:r>
          </a:p>
          <a:p>
            <a:r>
              <a:rPr lang="it-IT" sz="2200">
                <a:solidFill>
                  <a:srgbClr val="1D2763"/>
                </a:solidFill>
                <a:latin typeface="Calibri" pitchFamily="34" charset="0"/>
              </a:rPr>
              <a:t>E in seguito è la </a:t>
            </a:r>
            <a:r>
              <a:rPr lang="it-IT" sz="2200" b="1">
                <a:solidFill>
                  <a:srgbClr val="77933C"/>
                </a:solidFill>
                <a:latin typeface="Calibri" pitchFamily="34" charset="0"/>
              </a:rPr>
              <a:t>Direzione Sociale di ASL Varese </a:t>
            </a:r>
            <a:r>
              <a:rPr lang="it-IT" sz="2200">
                <a:solidFill>
                  <a:srgbClr val="1D2763"/>
                </a:solidFill>
                <a:latin typeface="Calibri" pitchFamily="34" charset="0"/>
              </a:rPr>
              <a:t>a confermare la sua partecipazione al progetto...</a:t>
            </a:r>
          </a:p>
        </p:txBody>
      </p:sp>
      <p:sp>
        <p:nvSpPr>
          <p:cNvPr id="8" name="Rettangolo 7"/>
          <p:cNvSpPr/>
          <p:nvPr/>
        </p:nvSpPr>
        <p:spPr>
          <a:xfrm>
            <a:off x="457200" y="3722688"/>
            <a:ext cx="8534400" cy="24622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2200" b="1">
                <a:solidFill>
                  <a:srgbClr val="1D2763"/>
                </a:solidFill>
                <a:latin typeface="Calibri" pitchFamily="34" charset="0"/>
                <a:cs typeface="Arial" pitchFamily="34" charset="0"/>
              </a:rPr>
              <a:t>I termini</a:t>
            </a:r>
            <a:r>
              <a:rPr lang="it-IT" sz="2200">
                <a:solidFill>
                  <a:srgbClr val="1D2763"/>
                </a:solidFill>
                <a:latin typeface="Calibri" pitchFamily="34" charset="0"/>
                <a:cs typeface="Arial" pitchFamily="34" charset="0"/>
              </a:rPr>
              <a:t>: Fondazione Piatti rileva lo stabile di Via Crispi</a:t>
            </a:r>
          </a:p>
          <a:p>
            <a:endParaRPr lang="it-IT" sz="2200">
              <a:solidFill>
                <a:srgbClr val="1D2763"/>
              </a:solidFill>
              <a:latin typeface="Calibri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sz="2200">
                <a:solidFill>
                  <a:srgbClr val="1D2763"/>
                </a:solidFill>
                <a:latin typeface="Calibri" pitchFamily="34" charset="0"/>
                <a:cs typeface="Arial" pitchFamily="34" charset="0"/>
              </a:rPr>
              <a:t>lotto 2, composto di </a:t>
            </a:r>
            <a:r>
              <a:rPr lang="it-IT" sz="2200" b="1">
                <a:solidFill>
                  <a:srgbClr val="77933C"/>
                </a:solidFill>
                <a:latin typeface="Calibri" pitchFamily="34" charset="0"/>
                <a:cs typeface="Arial" pitchFamily="34" charset="0"/>
              </a:rPr>
              <a:t>5 livelli di ca 460 mq </a:t>
            </a:r>
            <a:r>
              <a:rPr lang="it-IT" sz="2200">
                <a:solidFill>
                  <a:srgbClr val="1D2763"/>
                </a:solidFill>
                <a:latin typeface="Calibri" pitchFamily="34" charset="0"/>
                <a:cs typeface="Arial" pitchFamily="34" charset="0"/>
              </a:rPr>
              <a:t>ciascuno, per un totale di </a:t>
            </a:r>
            <a:r>
              <a:rPr lang="it-IT" sz="2200" b="1">
                <a:solidFill>
                  <a:srgbClr val="77933C"/>
                </a:solidFill>
                <a:latin typeface="Calibri" pitchFamily="34" charset="0"/>
                <a:cs typeface="Arial" pitchFamily="34" charset="0"/>
              </a:rPr>
              <a:t>2.300</a:t>
            </a:r>
            <a:r>
              <a:rPr lang="it-IT" sz="2200">
                <a:solidFill>
                  <a:srgbClr val="1D2763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it-IT" sz="2200" b="1">
                <a:solidFill>
                  <a:srgbClr val="77933C"/>
                </a:solidFill>
                <a:latin typeface="Calibri" pitchFamily="34" charset="0"/>
                <a:cs typeface="Arial" pitchFamily="34" charset="0"/>
              </a:rPr>
              <a:t>mq</a:t>
            </a:r>
            <a:r>
              <a:rPr lang="it-IT" sz="2200">
                <a:solidFill>
                  <a:srgbClr val="1D2763"/>
                </a:solidFill>
                <a:latin typeface="Calibri" pitchFamily="34" charset="0"/>
                <a:cs typeface="Arial" pitchFamily="34" charset="0"/>
              </a:rPr>
              <a:t> + area verde di ca </a:t>
            </a:r>
            <a:r>
              <a:rPr lang="it-IT" sz="2200" b="1">
                <a:solidFill>
                  <a:srgbClr val="77933C"/>
                </a:solidFill>
                <a:latin typeface="Calibri" pitchFamily="34" charset="0"/>
                <a:cs typeface="Arial" pitchFamily="34" charset="0"/>
              </a:rPr>
              <a:t>1.700 mq </a:t>
            </a:r>
            <a:r>
              <a:rPr lang="it-IT" sz="2200">
                <a:solidFill>
                  <a:srgbClr val="1D2763"/>
                </a:solidFill>
                <a:latin typeface="Calibri" pitchFamily="34" charset="0"/>
                <a:cs typeface="Arial" pitchFamily="34" charset="0"/>
              </a:rPr>
              <a:t>+ 9 box coperti</a:t>
            </a:r>
          </a:p>
          <a:p>
            <a:pPr>
              <a:buFont typeface="Arial" pitchFamily="34" charset="0"/>
              <a:buChar char="•"/>
            </a:pPr>
            <a:r>
              <a:rPr lang="it-IT" sz="2200">
                <a:solidFill>
                  <a:srgbClr val="1D2763"/>
                </a:solidFill>
                <a:latin typeface="Calibri" pitchFamily="34" charset="0"/>
                <a:cs typeface="Arial" pitchFamily="34" charset="0"/>
              </a:rPr>
              <a:t>prezzo d'acquisto a condizioni di reale sostenibilità: </a:t>
            </a:r>
            <a:r>
              <a:rPr lang="it-IT" sz="2200" b="1">
                <a:solidFill>
                  <a:srgbClr val="77933C"/>
                </a:solidFill>
                <a:latin typeface="Calibri" pitchFamily="34" charset="0"/>
                <a:cs typeface="Arial" pitchFamily="34" charset="0"/>
              </a:rPr>
              <a:t>1.5 milioni </a:t>
            </a:r>
            <a:r>
              <a:rPr lang="it-IT" sz="2200">
                <a:solidFill>
                  <a:srgbClr val="1D2763"/>
                </a:solidFill>
                <a:latin typeface="Calibri" pitchFamily="34" charset="0"/>
                <a:cs typeface="Arial" pitchFamily="34" charset="0"/>
              </a:rPr>
              <a:t>di euro (375 euro al mq su 4.000 mq di superficie totale) finanziato con mutuo a lungo termine</a:t>
            </a:r>
          </a:p>
        </p:txBody>
      </p:sp>
      <p:sp>
        <p:nvSpPr>
          <p:cNvPr id="18437" name="Segnaposto numero diapositiva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71A82AD-92D7-4548-B5E8-A255716B0A28}" type="slidenum">
              <a:rPr lang="it-IT"/>
              <a:pPr/>
              <a:t>4</a:t>
            </a:fld>
            <a:endParaRPr lang="it-IT"/>
          </a:p>
        </p:txBody>
      </p:sp>
      <p:pic>
        <p:nvPicPr>
          <p:cNvPr id="18438" name="Immagine 9" descr="logo una riga po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3463" y="6184900"/>
            <a:ext cx="20907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93503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sz="2400" dirty="0">
                <a:solidFill>
                  <a:srgbClr val="1D2763"/>
                </a:solidFill>
                <a:latin typeface="Intro "/>
                <a:ea typeface="+mj-ea"/>
                <a:cs typeface="Intro "/>
              </a:rPr>
              <a:t>Pianta</a:t>
            </a:r>
            <a:r>
              <a:rPr lang="it-IT" sz="2400" dirty="0" smtClean="0">
                <a:solidFill>
                  <a:schemeClr val="tx2">
                    <a:lumMod val="50000"/>
                  </a:schemeClr>
                </a:solidFill>
                <a:ea typeface="+mj-ea"/>
                <a:cs typeface="+mj-cs"/>
              </a:rPr>
              <a:t> </a:t>
            </a:r>
            <a:r>
              <a:rPr lang="it-IT" sz="2400" dirty="0">
                <a:solidFill>
                  <a:srgbClr val="1D2763"/>
                </a:solidFill>
                <a:latin typeface="Intro "/>
                <a:ea typeface="+mj-ea"/>
                <a:cs typeface="Intro "/>
              </a:rPr>
              <a:t>generale</a:t>
            </a:r>
            <a:r>
              <a:rPr lang="it-IT" sz="2400" dirty="0" smtClean="0">
                <a:solidFill>
                  <a:schemeClr val="tx2">
                    <a:lumMod val="50000"/>
                  </a:schemeClr>
                </a:solidFill>
                <a:ea typeface="+mj-ea"/>
                <a:cs typeface="+mj-cs"/>
              </a:rPr>
              <a:t> </a:t>
            </a:r>
            <a:endParaRPr lang="it-IT" sz="2400" dirty="0">
              <a:solidFill>
                <a:schemeClr val="tx2">
                  <a:lumMod val="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20482" name="Segnaposto numero diapositiva 9"/>
          <p:cNvSpPr>
            <a:spLocks noGrp="1"/>
          </p:cNvSpPr>
          <p:nvPr>
            <p:ph type="sldNum" sz="quarter" idx="12"/>
          </p:nvPr>
        </p:nvSpPr>
        <p:spPr bwMode="auto">
          <a:xfrm>
            <a:off x="6516688" y="635635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7CC39DFB-D12C-497A-BB07-B9255AAF876F}" type="slidenum">
              <a:rPr lang="it-IT"/>
              <a:pPr/>
              <a:t>5</a:t>
            </a:fld>
            <a:endParaRPr lang="it-IT"/>
          </a:p>
        </p:txBody>
      </p:sp>
      <p:graphicFrame>
        <p:nvGraphicFramePr>
          <p:cNvPr id="20483" name="Object 57"/>
          <p:cNvGraphicFramePr>
            <a:graphicFrameLocks noChangeAspect="1"/>
          </p:cNvGraphicFramePr>
          <p:nvPr/>
        </p:nvGraphicFramePr>
        <p:xfrm>
          <a:off x="2195513" y="908050"/>
          <a:ext cx="4452937" cy="5257800"/>
        </p:xfrm>
        <a:graphic>
          <a:graphicData uri="http://schemas.openxmlformats.org/presentationml/2006/ole">
            <p:oleObj spid="_x0000_s20483" name="Acrobat Document" r:id="rId3" imgW="7569200" imgH="10718800" progId="AcroExch.Document.7">
              <p:embed/>
            </p:oleObj>
          </a:graphicData>
        </a:graphic>
      </p:graphicFrame>
      <p:sp>
        <p:nvSpPr>
          <p:cNvPr id="11" name="Freccia a destra 10"/>
          <p:cNvSpPr/>
          <p:nvPr/>
        </p:nvSpPr>
        <p:spPr>
          <a:xfrm>
            <a:off x="1258888" y="2420938"/>
            <a:ext cx="979487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Lotto 1</a:t>
            </a:r>
          </a:p>
        </p:txBody>
      </p:sp>
      <p:sp>
        <p:nvSpPr>
          <p:cNvPr id="12" name="Freccia a destra 11"/>
          <p:cNvSpPr/>
          <p:nvPr/>
        </p:nvSpPr>
        <p:spPr>
          <a:xfrm>
            <a:off x="2843213" y="4005263"/>
            <a:ext cx="979487" cy="48418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dirty="0"/>
              <a:t>Lotto 2</a:t>
            </a:r>
          </a:p>
        </p:txBody>
      </p:sp>
      <p:sp>
        <p:nvSpPr>
          <p:cNvPr id="13" name="Freccia a destra 12"/>
          <p:cNvSpPr/>
          <p:nvPr/>
        </p:nvSpPr>
        <p:spPr>
          <a:xfrm>
            <a:off x="1979613" y="5013325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dirty="0"/>
              <a:t>Lotto 3</a:t>
            </a:r>
          </a:p>
        </p:txBody>
      </p:sp>
      <p:pic>
        <p:nvPicPr>
          <p:cNvPr id="20487" name="Immagine 8" descr="logo una riga pos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3463" y="6184900"/>
            <a:ext cx="20907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Immagine 6" descr="varpanorama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2738" y="2881313"/>
            <a:ext cx="2206625" cy="330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28663"/>
            <a:ext cx="8229600" cy="2387600"/>
          </a:xfrm>
        </p:spPr>
        <p:txBody>
          <a:bodyPr anchor="ctr">
            <a:noAutofit/>
          </a:bodyPr>
          <a:lstStyle/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Un</a:t>
            </a:r>
            <a:r>
              <a:rPr lang="it-IT" sz="2200" b="1" smtClean="0">
                <a:solidFill>
                  <a:srgbClr val="1D2763"/>
                </a:solidFill>
                <a:ea typeface="ＭＳ Ｐゴシック" pitchFamily="34" charset="-128"/>
              </a:rPr>
              <a:t> nuovo Centro 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it-IT" sz="2200" b="1" smtClean="0">
                <a:solidFill>
                  <a:srgbClr val="77933C"/>
                </a:solidFill>
                <a:ea typeface="ＭＳ Ｐゴシック" pitchFamily="34" charset="-128"/>
              </a:rPr>
              <a:t>Multiservizi</a:t>
            </a: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, perché riunirà in un unico luogo più servizi collegati tra loro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Per le </a:t>
            </a:r>
            <a:r>
              <a:rPr lang="it-IT" sz="2200" b="1" smtClean="0">
                <a:solidFill>
                  <a:srgbClr val="77933C"/>
                </a:solidFill>
                <a:ea typeface="ＭＳ Ｐゴシック" pitchFamily="34" charset="-128"/>
              </a:rPr>
              <a:t>Disabilità</a:t>
            </a: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, perché si prenderà cura dei bisogni delle persone con disabilità nelle diverse fasi del ciclo di vita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Per la </a:t>
            </a:r>
            <a:r>
              <a:rPr lang="it-IT" sz="2200" b="1" smtClean="0">
                <a:solidFill>
                  <a:srgbClr val="77933C"/>
                </a:solidFill>
                <a:ea typeface="ＭＳ Ｐゴシック" pitchFamily="34" charset="-128"/>
              </a:rPr>
              <a:t>Famiglia</a:t>
            </a: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, perché darà ascolto e sostegno alle famiglie nei loro momenti di fragilità</a:t>
            </a:r>
          </a:p>
        </p:txBody>
      </p:sp>
      <p:sp>
        <p:nvSpPr>
          <p:cNvPr id="5" name="Titolo 2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93503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sz="2400" dirty="0" smtClean="0">
                <a:solidFill>
                  <a:srgbClr val="1D2763"/>
                </a:solidFill>
                <a:latin typeface="Intro "/>
                <a:ea typeface="+mj-ea"/>
                <a:cs typeface="Intro "/>
              </a:rPr>
              <a:t>Il Progetto</a:t>
            </a:r>
            <a:endParaRPr lang="it-IT" sz="2400" dirty="0">
              <a:solidFill>
                <a:schemeClr val="tx2">
                  <a:lumMod val="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21508" name="Rettangolo 5"/>
          <p:cNvSpPr>
            <a:spLocks noChangeArrowheads="1"/>
          </p:cNvSpPr>
          <p:nvPr/>
        </p:nvSpPr>
        <p:spPr bwMode="auto">
          <a:xfrm>
            <a:off x="812800" y="3744913"/>
            <a:ext cx="50546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42900" indent="-342900">
              <a:buFont typeface="Arial" pitchFamily="34" charset="0"/>
              <a:buChar char="•"/>
            </a:pPr>
            <a:r>
              <a:rPr lang="it-IT" sz="2200">
                <a:solidFill>
                  <a:srgbClr val="1D2763"/>
                </a:solidFill>
                <a:latin typeface="Calibri" pitchFamily="34" charset="0"/>
              </a:rPr>
              <a:t>Una nuova </a:t>
            </a:r>
            <a:r>
              <a:rPr lang="it-IT" sz="2200" b="1">
                <a:solidFill>
                  <a:srgbClr val="77933C"/>
                </a:solidFill>
                <a:latin typeface="Calibri" pitchFamily="34" charset="0"/>
              </a:rPr>
              <a:t>risorsa</a:t>
            </a:r>
            <a:r>
              <a:rPr lang="it-IT" sz="2200">
                <a:solidFill>
                  <a:srgbClr val="1D2763"/>
                </a:solidFill>
                <a:latin typeface="Calibri" pitchFamily="34" charset="0"/>
              </a:rPr>
              <a:t> per la città di Varese e per la provincia</a:t>
            </a:r>
          </a:p>
          <a:p>
            <a:pPr marL="342900" indent="-342900">
              <a:buFont typeface="Arial" pitchFamily="34" charset="0"/>
              <a:buChar char="•"/>
            </a:pPr>
            <a:endParaRPr lang="it-IT" sz="2200">
              <a:solidFill>
                <a:srgbClr val="1D2763"/>
              </a:solidFill>
              <a:latin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it-IT" sz="2200">
                <a:solidFill>
                  <a:srgbClr val="1D2763"/>
                </a:solidFill>
                <a:latin typeface="Calibri" pitchFamily="34" charset="0"/>
              </a:rPr>
              <a:t>Un nuovo </a:t>
            </a:r>
            <a:r>
              <a:rPr lang="it-IT" sz="2200" b="1">
                <a:solidFill>
                  <a:srgbClr val="77933C"/>
                </a:solidFill>
                <a:latin typeface="Calibri" pitchFamily="34" charset="0"/>
              </a:rPr>
              <a:t>modello</a:t>
            </a:r>
            <a:r>
              <a:rPr lang="it-IT" sz="2200">
                <a:solidFill>
                  <a:srgbClr val="1D2763"/>
                </a:solidFill>
                <a:latin typeface="Calibri" pitchFamily="34" charset="0"/>
              </a:rPr>
              <a:t> di intervento che costituirà un esempio a livello regionale</a:t>
            </a:r>
          </a:p>
        </p:txBody>
      </p:sp>
      <p:sp>
        <p:nvSpPr>
          <p:cNvPr id="21509" name="Segnaposto numero diapos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D6979FF-2D8E-4064-B46E-CDEB2942D200}" type="slidenum">
              <a:rPr lang="it-IT"/>
              <a:pPr/>
              <a:t>6</a:t>
            </a:fld>
            <a:endParaRPr lang="it-IT"/>
          </a:p>
        </p:txBody>
      </p:sp>
      <p:pic>
        <p:nvPicPr>
          <p:cNvPr id="21510" name="Immagine 8" descr="logo una riga po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3463" y="6184900"/>
            <a:ext cx="20907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nello 5"/>
          <p:cNvSpPr>
            <a:spLocks/>
          </p:cNvSpPr>
          <p:nvPr/>
        </p:nvSpPr>
        <p:spPr bwMode="auto">
          <a:xfrm>
            <a:off x="1828800" y="373063"/>
            <a:ext cx="5435600" cy="5367337"/>
          </a:xfrm>
          <a:custGeom>
            <a:avLst/>
            <a:gdLst>
              <a:gd name="T0" fmla="*/ 2717800 w 5435600"/>
              <a:gd name="T1" fmla="*/ 0 h 5367337"/>
              <a:gd name="T2" fmla="*/ 796026 w 5435600"/>
              <a:gd name="T3" fmla="*/ 786028 h 5367337"/>
              <a:gd name="T4" fmla="*/ 0 w 5435600"/>
              <a:gd name="T5" fmla="*/ 2683669 h 5367337"/>
              <a:gd name="T6" fmla="*/ 796026 w 5435600"/>
              <a:gd name="T7" fmla="*/ 4581309 h 5367337"/>
              <a:gd name="T8" fmla="*/ 2717800 w 5435600"/>
              <a:gd name="T9" fmla="*/ 5367337 h 5367337"/>
              <a:gd name="T10" fmla="*/ 4639574 w 5435600"/>
              <a:gd name="T11" fmla="*/ 4581309 h 5367337"/>
              <a:gd name="T12" fmla="*/ 5435600 w 5435600"/>
              <a:gd name="T13" fmla="*/ 2683669 h 5367337"/>
              <a:gd name="T14" fmla="*/ 4639574 w 5435600"/>
              <a:gd name="T15" fmla="*/ 786028 h 5367337"/>
              <a:gd name="T16" fmla="*/ 17694720 60000 65536"/>
              <a:gd name="T17" fmla="*/ 17694720 60000 65536"/>
              <a:gd name="T18" fmla="*/ 11796480 60000 65536"/>
              <a:gd name="T19" fmla="*/ 5898240 60000 65536"/>
              <a:gd name="T20" fmla="*/ 5898240 60000 65536"/>
              <a:gd name="T21" fmla="*/ 5898240 60000 65536"/>
              <a:gd name="T22" fmla="*/ 0 60000 65536"/>
              <a:gd name="T23" fmla="*/ 17694720 60000 65536"/>
              <a:gd name="T24" fmla="*/ 796026 w 5435600"/>
              <a:gd name="T25" fmla="*/ 786028 h 5367337"/>
              <a:gd name="T26" fmla="*/ 4639574 w 5435600"/>
              <a:gd name="T27" fmla="*/ 4581309 h 536733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435600" h="5367337">
                <a:moveTo>
                  <a:pt x="0" y="2683669"/>
                </a:moveTo>
                <a:lnTo>
                  <a:pt x="0" y="2683669"/>
                </a:lnTo>
                <a:cubicBezTo>
                  <a:pt x="1" y="1201520"/>
                  <a:pt x="1216801" y="2"/>
                  <a:pt x="2717800" y="2"/>
                </a:cubicBezTo>
                <a:cubicBezTo>
                  <a:pt x="2717801" y="2"/>
                  <a:pt x="2717803" y="3"/>
                  <a:pt x="2717804" y="3"/>
                </a:cubicBezTo>
                <a:cubicBezTo>
                  <a:pt x="4218803" y="4"/>
                  <a:pt x="5435602" y="1201523"/>
                  <a:pt x="5435602" y="2683672"/>
                </a:cubicBezTo>
                <a:cubicBezTo>
                  <a:pt x="5435602" y="2683673"/>
                  <a:pt x="5435601" y="2683675"/>
                  <a:pt x="5435601" y="2683676"/>
                </a:cubicBezTo>
                <a:lnTo>
                  <a:pt x="5435602" y="2683677"/>
                </a:lnTo>
                <a:cubicBezTo>
                  <a:pt x="5435602" y="4165826"/>
                  <a:pt x="4218801" y="5367346"/>
                  <a:pt x="2717802" y="5367346"/>
                </a:cubicBezTo>
                <a:cubicBezTo>
                  <a:pt x="2717801" y="5367345"/>
                  <a:pt x="2717800" y="5367345"/>
                  <a:pt x="2717800" y="5367345"/>
                </a:cubicBezTo>
                <a:cubicBezTo>
                  <a:pt x="1216801" y="5367344"/>
                  <a:pt x="2" y="4165825"/>
                  <a:pt x="2" y="2683677"/>
                </a:cubicBezTo>
                <a:cubicBezTo>
                  <a:pt x="2" y="2683676"/>
                  <a:pt x="2" y="2683675"/>
                  <a:pt x="2" y="2683674"/>
                </a:cubicBezTo>
                <a:lnTo>
                  <a:pt x="0" y="2683669"/>
                </a:lnTo>
                <a:close/>
                <a:moveTo>
                  <a:pt x="109225" y="2683669"/>
                </a:moveTo>
                <a:lnTo>
                  <a:pt x="109225" y="2683669"/>
                </a:lnTo>
                <a:cubicBezTo>
                  <a:pt x="109225" y="2683670"/>
                  <a:pt x="109224" y="2683670"/>
                  <a:pt x="109224" y="2683671"/>
                </a:cubicBezTo>
                <a:cubicBezTo>
                  <a:pt x="109224" y="4105496"/>
                  <a:pt x="1277121" y="5258113"/>
                  <a:pt x="2717797" y="5258114"/>
                </a:cubicBezTo>
                <a:cubicBezTo>
                  <a:pt x="2717797" y="5258114"/>
                  <a:pt x="2717797" y="5258114"/>
                  <a:pt x="2717798" y="5258114"/>
                </a:cubicBezTo>
                <a:cubicBezTo>
                  <a:pt x="4158473" y="5258114"/>
                  <a:pt x="5326371" y="4105498"/>
                  <a:pt x="5326372" y="2683673"/>
                </a:cubicBezTo>
                <a:lnTo>
                  <a:pt x="5326373" y="2683674"/>
                </a:lnTo>
                <a:cubicBezTo>
                  <a:pt x="5326373" y="1261848"/>
                  <a:pt x="4158474" y="109231"/>
                  <a:pt x="2717798" y="109231"/>
                </a:cubicBezTo>
                <a:lnTo>
                  <a:pt x="2717797" y="109231"/>
                </a:lnTo>
                <a:cubicBezTo>
                  <a:pt x="2717796" y="109231"/>
                  <a:pt x="2717796" y="109230"/>
                  <a:pt x="2717795" y="109230"/>
                </a:cubicBezTo>
                <a:cubicBezTo>
                  <a:pt x="1277119" y="109230"/>
                  <a:pt x="109221" y="1261846"/>
                  <a:pt x="109220" y="2683671"/>
                </a:cubicBezTo>
                <a:lnTo>
                  <a:pt x="109225" y="2683669"/>
                </a:lnTo>
                <a:close/>
              </a:path>
            </a:pathLst>
          </a:custGeom>
          <a:solidFill>
            <a:srgbClr val="C3D69B"/>
          </a:solidFill>
          <a:ln w="9525" cap="flat" cmpd="sng">
            <a:solidFill>
              <a:srgbClr val="C3D69B"/>
            </a:solidFill>
            <a:prstDash val="solid"/>
            <a:round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endParaRPr lang="it-IT"/>
          </a:p>
        </p:txBody>
      </p:sp>
      <p:sp>
        <p:nvSpPr>
          <p:cNvPr id="22530" name="Rettangolo 7"/>
          <p:cNvSpPr>
            <a:spLocks noChangeArrowheads="1"/>
          </p:cNvSpPr>
          <p:nvPr/>
        </p:nvSpPr>
        <p:spPr bwMode="auto">
          <a:xfrm>
            <a:off x="2878138" y="1004888"/>
            <a:ext cx="3327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400">
                <a:solidFill>
                  <a:srgbClr val="1D2763"/>
                </a:solidFill>
                <a:latin typeface="Intro " charset="0"/>
              </a:rPr>
              <a:t>I tratti distintivi</a:t>
            </a:r>
            <a:endParaRPr lang="it-IT" sz="2400">
              <a:latin typeface="Calibri" pitchFamily="34" charset="0"/>
            </a:endParaRPr>
          </a:p>
        </p:txBody>
      </p:sp>
      <p:sp>
        <p:nvSpPr>
          <p:cNvPr id="22531" name="Rettangolo 8"/>
          <p:cNvSpPr>
            <a:spLocks noChangeArrowheads="1"/>
          </p:cNvSpPr>
          <p:nvPr/>
        </p:nvSpPr>
        <p:spPr bwMode="auto">
          <a:xfrm>
            <a:off x="2590800" y="2025650"/>
            <a:ext cx="3984625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it-IT" sz="2200" b="1">
                <a:solidFill>
                  <a:srgbClr val="77933C"/>
                </a:solidFill>
                <a:latin typeface="Calibri" pitchFamily="34" charset="0"/>
              </a:rPr>
              <a:t>Unicità</a:t>
            </a:r>
            <a:r>
              <a:rPr lang="it-IT" sz="2200">
                <a:solidFill>
                  <a:srgbClr val="1D2763"/>
                </a:solidFill>
                <a:latin typeface="Calibri" pitchFamily="34" charset="0"/>
              </a:rPr>
              <a:t> della presa in carico</a:t>
            </a:r>
          </a:p>
          <a:p>
            <a:endParaRPr lang="it-IT" sz="2200">
              <a:solidFill>
                <a:srgbClr val="1D2763"/>
              </a:solidFill>
              <a:latin typeface="Calibri" pitchFamily="34" charset="0"/>
            </a:endParaRPr>
          </a:p>
          <a:p>
            <a:r>
              <a:rPr lang="it-IT" sz="2200">
                <a:solidFill>
                  <a:srgbClr val="1D2763"/>
                </a:solidFill>
                <a:latin typeface="Calibri" pitchFamily="34" charset="0"/>
              </a:rPr>
              <a:t>	         Cura e </a:t>
            </a:r>
            <a:r>
              <a:rPr lang="it-IT" sz="2200" b="1">
                <a:solidFill>
                  <a:srgbClr val="77933C"/>
                </a:solidFill>
                <a:latin typeface="Calibri" pitchFamily="34" charset="0"/>
              </a:rPr>
              <a:t>innovazione</a:t>
            </a:r>
          </a:p>
          <a:p>
            <a:endParaRPr lang="it-IT" sz="2200">
              <a:solidFill>
                <a:srgbClr val="1D2763"/>
              </a:solidFill>
              <a:latin typeface="Calibri" pitchFamily="34" charset="0"/>
            </a:endParaRPr>
          </a:p>
          <a:p>
            <a:r>
              <a:rPr lang="it-IT" sz="2200" b="1">
                <a:solidFill>
                  <a:srgbClr val="77933C"/>
                </a:solidFill>
                <a:latin typeface="Calibri" pitchFamily="34" charset="0"/>
              </a:rPr>
              <a:t>Inclusione</a:t>
            </a:r>
            <a:r>
              <a:rPr lang="it-IT" sz="2200">
                <a:solidFill>
                  <a:srgbClr val="1D2763"/>
                </a:solidFill>
                <a:latin typeface="Calibri" pitchFamily="34" charset="0"/>
              </a:rPr>
              <a:t> sociale</a:t>
            </a:r>
          </a:p>
          <a:p>
            <a:endParaRPr lang="it-IT" sz="2200">
              <a:solidFill>
                <a:srgbClr val="1D2763"/>
              </a:solidFill>
              <a:latin typeface="Calibri" pitchFamily="34" charset="0"/>
            </a:endParaRPr>
          </a:p>
          <a:p>
            <a:r>
              <a:rPr lang="it-IT" sz="2200">
                <a:solidFill>
                  <a:srgbClr val="1D2763"/>
                </a:solidFill>
                <a:latin typeface="Calibri" pitchFamily="34" charset="0"/>
              </a:rPr>
              <a:t>	          Nuovo </a:t>
            </a:r>
            <a:r>
              <a:rPr lang="it-IT" sz="2200" b="1">
                <a:solidFill>
                  <a:srgbClr val="77933C"/>
                </a:solidFill>
                <a:latin typeface="Calibri" pitchFamily="34" charset="0"/>
              </a:rPr>
              <a:t>Welfare</a:t>
            </a:r>
          </a:p>
        </p:txBody>
      </p:sp>
      <p:sp>
        <p:nvSpPr>
          <p:cNvPr id="22532" name="Segnaposto numero diapositiva 1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46E5119-7BED-4E10-93F7-8EAE1100CFC5}" type="slidenum">
              <a:rPr lang="it-IT"/>
              <a:pPr/>
              <a:t>7</a:t>
            </a:fld>
            <a:endParaRPr lang="it-IT"/>
          </a:p>
        </p:txBody>
      </p:sp>
      <p:pic>
        <p:nvPicPr>
          <p:cNvPr id="22533" name="Immagine 6" descr="logo una riga po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3463" y="6184900"/>
            <a:ext cx="20907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91263" y="2382838"/>
            <a:ext cx="2852737" cy="380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69863" y="908050"/>
            <a:ext cx="6383337" cy="5257800"/>
          </a:xfrm>
        </p:spPr>
        <p:txBody>
          <a:bodyPr anchor="ctr">
            <a:noAutofit/>
          </a:bodyPr>
          <a:lstStyle/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000" b="1" smtClean="0">
                <a:solidFill>
                  <a:srgbClr val="1D2763"/>
                </a:solidFill>
                <a:ea typeface="ＭＳ Ｐゴシック" pitchFamily="34" charset="-128"/>
              </a:rPr>
              <a:t>Come sarà il nuovo Centro Multiservizi: 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it-IT" sz="2000" smtClean="0">
                <a:solidFill>
                  <a:srgbClr val="77933C"/>
                </a:solidFill>
                <a:ea typeface="ＭＳ Ｐゴシック" pitchFamily="34" charset="-128"/>
              </a:rPr>
              <a:t>Piano 0</a:t>
            </a:r>
            <a:r>
              <a:rPr lang="it-IT" sz="2000" smtClean="0">
                <a:solidFill>
                  <a:srgbClr val="1D2763"/>
                </a:solidFill>
                <a:ea typeface="ＭＳ Ｐゴシック" pitchFamily="34" charset="-128"/>
              </a:rPr>
              <a:t>: Unità di offerta sanitaria riabilitativa di NPIA  per minori con autismo e disturbi pervasivi dello sviluppo (DPS) 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it-IT" sz="2000" smtClean="0">
                <a:solidFill>
                  <a:srgbClr val="77933C"/>
                </a:solidFill>
                <a:ea typeface="ＭＳ Ｐゴシック" pitchFamily="34" charset="-128"/>
              </a:rPr>
              <a:t>Piano 1</a:t>
            </a:r>
            <a:r>
              <a:rPr lang="it-IT" sz="2000" smtClean="0">
                <a:solidFill>
                  <a:srgbClr val="1D2763"/>
                </a:solidFill>
                <a:ea typeface="ＭＳ Ｐゴシック" pitchFamily="34" charset="-128"/>
              </a:rPr>
              <a:t>: Unità di offerta residenziale temporanea e/o permanente (Comunità Alloggio)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it-IT" sz="2000" smtClean="0">
                <a:solidFill>
                  <a:srgbClr val="77933C"/>
                </a:solidFill>
                <a:ea typeface="ＭＳ Ｐゴシック" pitchFamily="34" charset="-128"/>
              </a:rPr>
              <a:t>Piano 2: </a:t>
            </a:r>
            <a:r>
              <a:rPr lang="it-IT" sz="2000" smtClean="0">
                <a:solidFill>
                  <a:srgbClr val="1D2763"/>
                </a:solidFill>
                <a:ea typeface="ＭＳ Ｐゴシック" pitchFamily="34" charset="-128"/>
              </a:rPr>
              <a:t>sede sociale di Fondazione Piatti, ANFFAS Varese e Associazione Sportiva ASA Varese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it-IT" sz="2000" smtClean="0">
                <a:solidFill>
                  <a:srgbClr val="77933C"/>
                </a:solidFill>
                <a:ea typeface="ＭＳ Ｐゴシック" pitchFamily="34" charset="-128"/>
              </a:rPr>
              <a:t>Piano 3:  </a:t>
            </a:r>
            <a:r>
              <a:rPr lang="it-IT" sz="2000" smtClean="0">
                <a:solidFill>
                  <a:srgbClr val="1D2763"/>
                </a:solidFill>
                <a:ea typeface="ＭＳ Ｐゴシック" pitchFamily="34" charset="-128"/>
              </a:rPr>
              <a:t>Centro per la famiglia in collaborazione con il Consultorio Fondazione Istituto La Casa  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000" smtClean="0">
                <a:solidFill>
                  <a:srgbClr val="1D2763"/>
                </a:solidFill>
                <a:ea typeface="ＭＳ Ｐゴシック" pitchFamily="34" charset="-128"/>
              </a:rPr>
              <a:t>       + Centro studi e formazione sulle disabilità 			                	intellettive e relazionali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it-IT" sz="2000" smtClean="0">
                <a:solidFill>
                  <a:srgbClr val="77933C"/>
                </a:solidFill>
                <a:ea typeface="ＭＳ Ｐゴシック" pitchFamily="34" charset="-128"/>
              </a:rPr>
              <a:t>Piano 4: </a:t>
            </a:r>
            <a:r>
              <a:rPr lang="it-IT" sz="2000" smtClean="0">
                <a:solidFill>
                  <a:srgbClr val="1D2763"/>
                </a:solidFill>
                <a:ea typeface="ＭＳ Ｐゴシック" pitchFamily="34" charset="-128"/>
              </a:rPr>
              <a:t>sede del consultorio familiare accreditato Fondazione Istituto La Casa (concessione degli spazi in comodato d'uso)</a:t>
            </a:r>
          </a:p>
        </p:txBody>
      </p:sp>
      <p:sp>
        <p:nvSpPr>
          <p:cNvPr id="6" name="Titolo 2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93503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sz="2400" dirty="0" smtClean="0">
                <a:solidFill>
                  <a:srgbClr val="1D2763"/>
                </a:solidFill>
                <a:latin typeface="Intro "/>
                <a:ea typeface="+mj-ea"/>
                <a:cs typeface="Intro "/>
              </a:rPr>
              <a:t>Il Progetto in dettaglio</a:t>
            </a:r>
            <a:endParaRPr lang="it-IT" sz="2400" dirty="0">
              <a:solidFill>
                <a:schemeClr val="tx2">
                  <a:lumMod val="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23556" name="Segnaposto numero diapositiva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C23F501-02C7-4811-B71A-4ABACAAB172D}" type="slidenum">
              <a:rPr lang="it-IT"/>
              <a:pPr/>
              <a:t>8</a:t>
            </a:fld>
            <a:endParaRPr lang="it-IT"/>
          </a:p>
        </p:txBody>
      </p:sp>
      <p:pic>
        <p:nvPicPr>
          <p:cNvPr id="23557" name="Immagine 6" descr="logo una riga po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3463" y="6184900"/>
            <a:ext cx="20907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olo 1"/>
          <p:cNvSpPr>
            <a:spLocks noGrp="1"/>
          </p:cNvSpPr>
          <p:nvPr>
            <p:ph type="title"/>
          </p:nvPr>
        </p:nvSpPr>
        <p:spPr>
          <a:xfrm>
            <a:off x="457200" y="53975"/>
            <a:ext cx="8229600" cy="990600"/>
          </a:xfrm>
        </p:spPr>
        <p:txBody>
          <a:bodyPr/>
          <a:lstStyle/>
          <a:p>
            <a:pPr eaLnBrk="1" hangingPunct="1"/>
            <a:r>
              <a:rPr lang="it-IT" sz="2400" smtClean="0">
                <a:solidFill>
                  <a:srgbClr val="1D2763"/>
                </a:solidFill>
                <a:latin typeface="Intro " charset="0"/>
                <a:ea typeface="ＭＳ Ｐゴシック" pitchFamily="34" charset="-128"/>
              </a:rPr>
              <a:t>Piano 0	</a:t>
            </a:r>
          </a:p>
        </p:txBody>
      </p:sp>
      <p:sp>
        <p:nvSpPr>
          <p:cNvPr id="24579" name="Segnaposto contenuto 2"/>
          <p:cNvSpPr>
            <a:spLocks noGrp="1"/>
          </p:cNvSpPr>
          <p:nvPr>
            <p:ph idx="1"/>
          </p:nvPr>
        </p:nvSpPr>
        <p:spPr>
          <a:xfrm>
            <a:off x="287338" y="1044575"/>
            <a:ext cx="8399462" cy="5121275"/>
          </a:xfrm>
        </p:spPr>
        <p:txBody>
          <a:bodyPr anchor="ctr"/>
          <a:lstStyle/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endParaRPr lang="it-IT" sz="2200" smtClean="0">
              <a:solidFill>
                <a:srgbClr val="1D2763"/>
              </a:solidFill>
              <a:ea typeface="ＭＳ Ｐゴシック" pitchFamily="34" charset="-128"/>
            </a:endParaRP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Unità di offerta sanitaria riabilitativa di NPIA per </a:t>
            </a:r>
            <a:r>
              <a:rPr lang="it-IT" sz="2200" b="1" smtClean="0">
                <a:solidFill>
                  <a:srgbClr val="1D2763"/>
                </a:solidFill>
                <a:ea typeface="ＭＳ Ｐゴシック" pitchFamily="34" charset="-128"/>
              </a:rPr>
              <a:t>minori</a:t>
            </a: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 con </a:t>
            </a:r>
            <a:r>
              <a:rPr lang="it-IT" sz="2200" b="1" smtClean="0">
                <a:solidFill>
                  <a:srgbClr val="1D2763"/>
                </a:solidFill>
                <a:ea typeface="ＭＳ Ｐゴシック" pitchFamily="34" charset="-128"/>
              </a:rPr>
              <a:t>autismo</a:t>
            </a: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 e disturbi pervasivi dello sviluppo (DPS)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endParaRPr lang="it-IT" sz="2200" smtClean="0">
              <a:solidFill>
                <a:srgbClr val="1D2763"/>
              </a:solidFill>
              <a:ea typeface="ＭＳ Ｐゴシック" pitchFamily="34" charset="-128"/>
            </a:endParaRP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         Offerta di </a:t>
            </a:r>
            <a:r>
              <a:rPr lang="ja-JP" altLang="it-IT" sz="2200" smtClean="0">
                <a:solidFill>
                  <a:srgbClr val="1D2763"/>
                </a:solidFill>
                <a:ea typeface="ＭＳ Ｐゴシック" pitchFamily="34" charset="-128"/>
              </a:rPr>
              <a:t>“</a:t>
            </a:r>
            <a:r>
              <a:rPr lang="it-IT" altLang="ja-JP" sz="2200" b="1" smtClean="0">
                <a:solidFill>
                  <a:srgbClr val="77933C"/>
                </a:solidFill>
                <a:ea typeface="ＭＳ Ｐゴシック" pitchFamily="34" charset="-128"/>
              </a:rPr>
              <a:t>percorsi  abilitativ</a:t>
            </a:r>
            <a:r>
              <a:rPr lang="it-IT" altLang="ja-JP" sz="2200" smtClean="0">
                <a:solidFill>
                  <a:srgbClr val="77933C"/>
                </a:solidFill>
                <a:ea typeface="ＭＳ Ｐゴシック" pitchFamily="34" charset="-128"/>
              </a:rPr>
              <a:t>i</a:t>
            </a:r>
            <a:r>
              <a:rPr lang="ja-JP" altLang="it-IT" sz="2200" smtClean="0">
                <a:solidFill>
                  <a:srgbClr val="1D2763"/>
                </a:solidFill>
                <a:ea typeface="ＭＳ Ｐゴシック" pitchFamily="34" charset="-128"/>
              </a:rPr>
              <a:t>”</a:t>
            </a:r>
            <a:r>
              <a:rPr lang="it-IT" altLang="ja-JP" sz="2200" smtClean="0">
                <a:solidFill>
                  <a:srgbClr val="1D2763"/>
                </a:solidFill>
                <a:ea typeface="ＭＳ Ｐゴシック" pitchFamily="34" charset="-128"/>
              </a:rPr>
              <a:t> a favore di bambini        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         provenienti dal territorio dell</a:t>
            </a:r>
            <a:r>
              <a:rPr lang="ja-JP" altLang="it-IT" sz="2200" smtClean="0">
                <a:solidFill>
                  <a:srgbClr val="1D2763"/>
                </a:solidFill>
                <a:ea typeface="ＭＳ Ｐゴシック" pitchFamily="34" charset="-128"/>
              </a:rPr>
              <a:t>’</a:t>
            </a:r>
            <a:r>
              <a:rPr lang="it-IT" altLang="ja-JP" sz="2200" smtClean="0">
                <a:solidFill>
                  <a:srgbClr val="1D2763"/>
                </a:solidFill>
                <a:ea typeface="ＭＳ Ｐゴシック" pitchFamily="34" charset="-128"/>
              </a:rPr>
              <a:t>ASL di Varese e di altre 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         ASL della Lombardia ed extra regionali.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endParaRPr lang="it-IT" sz="2200" smtClean="0">
              <a:solidFill>
                <a:srgbClr val="1D2763"/>
              </a:solidFill>
              <a:ea typeface="ＭＳ Ｐゴシック" pitchFamily="34" charset="-128"/>
            </a:endParaRP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   </a:t>
            </a:r>
            <a:r>
              <a:rPr lang="it-IT" sz="2200" b="1" smtClean="0">
                <a:solidFill>
                  <a:srgbClr val="77933C"/>
                </a:solidFill>
                <a:ea typeface="ＭＳ Ｐゴシック" pitchFamily="34" charset="-128"/>
              </a:rPr>
              <a:t>Moduli flessibili </a:t>
            </a: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definiti a seconda della natura del  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   percorso (es. integrazione con la scuola e/o altre unità di 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   offerta non sanitarie).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endParaRPr lang="it-IT" sz="2200" smtClean="0">
              <a:solidFill>
                <a:srgbClr val="1D2763"/>
              </a:solidFill>
              <a:ea typeface="ＭＳ Ｐゴシック" pitchFamily="34" charset="-128"/>
            </a:endParaRP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            Opererà in </a:t>
            </a:r>
            <a:r>
              <a:rPr lang="it-IT" sz="2200" b="1" smtClean="0">
                <a:solidFill>
                  <a:srgbClr val="77933C"/>
                </a:solidFill>
                <a:ea typeface="ＭＳ Ｐゴシック" pitchFamily="34" charset="-128"/>
              </a:rPr>
              <a:t>sinergia</a:t>
            </a: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 con il CRS di Besozzo e il CTRS     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            di Milano,  servizi con la stessa finalità già gestiti da  </a:t>
            </a:r>
          </a:p>
          <a:p>
            <a:pPr marL="0" indent="0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smtClean="0">
                <a:solidFill>
                  <a:srgbClr val="1D2763"/>
                </a:solidFill>
                <a:ea typeface="ＭＳ Ｐゴシック" pitchFamily="34" charset="-128"/>
              </a:rPr>
              <a:t>            Fondazione Piatti. </a:t>
            </a:r>
          </a:p>
        </p:txBody>
      </p:sp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3"/>
          <a:srcRect r="49481" b="20605"/>
          <a:stretch>
            <a:fillRect/>
          </a:stretch>
        </p:blipFill>
        <p:spPr bwMode="auto">
          <a:xfrm>
            <a:off x="7110413" y="2506663"/>
            <a:ext cx="1746250" cy="365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Segnaposto numero diapositiva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913447D-4A2C-42F7-8C89-34AB4CF2950C}" type="slidenum">
              <a:rPr lang="it-IT"/>
              <a:pPr/>
              <a:t>9</a:t>
            </a:fld>
            <a:endParaRPr lang="it-IT"/>
          </a:p>
        </p:txBody>
      </p:sp>
      <p:pic>
        <p:nvPicPr>
          <p:cNvPr id="24582" name="Immagine 6" descr="logo una riga pos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3463" y="6184900"/>
            <a:ext cx="20907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3933</TotalTime>
  <Words>807</Words>
  <Application>Microsoft Office PowerPoint</Application>
  <PresentationFormat>Presentazione su schermo (4:3)</PresentationFormat>
  <Paragraphs>146</Paragraphs>
  <Slides>14</Slides>
  <Notes>1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20" baseType="lpstr">
      <vt:lpstr>Arial</vt:lpstr>
      <vt:lpstr>ＭＳ Ｐゴシック</vt:lpstr>
      <vt:lpstr>Calibri</vt:lpstr>
      <vt:lpstr>Intro </vt:lpstr>
      <vt:lpstr>Tema di Office</vt:lpstr>
      <vt:lpstr>Acrobat Document</vt:lpstr>
      <vt:lpstr>Diapositiva 1</vt:lpstr>
      <vt:lpstr>Indice </vt:lpstr>
      <vt:lpstr>L'antefatto: tra gli obiettivi di Fondazione Piatti ci sono:                     dare risposta ai bisogni crescenti delle famiglie    prendere in carico le fragilità con nuove soluzioni </vt:lpstr>
      <vt:lpstr>Come siamo arrivati qui – (Step 2) </vt:lpstr>
      <vt:lpstr>Pianta generale </vt:lpstr>
      <vt:lpstr>Il Progetto</vt:lpstr>
      <vt:lpstr>Diapositiva 7</vt:lpstr>
      <vt:lpstr>Il Progetto in dettaglio</vt:lpstr>
      <vt:lpstr>Piano 0 </vt:lpstr>
      <vt:lpstr>Piano 1 </vt:lpstr>
      <vt:lpstr>Piano 2 </vt:lpstr>
      <vt:lpstr>Piano 3 </vt:lpstr>
      <vt:lpstr>Piano 4 </vt:lpstr>
      <vt:lpstr>Obiettivi 2013-2015</vt:lpstr>
    </vt:vector>
  </TitlesOfParts>
  <Company>Shin Communication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L'antefatto: tra gli obiettivi di Fondazione Piatti ci sono:             crescita nella continuità        attenzione alle nuove fragilità   ricerca di nuovi sviluppi sul territorio</dc:title>
  <dc:creator>Simona Labianca</dc:creator>
  <cp:lastModifiedBy>Comunicazione</cp:lastModifiedBy>
  <cp:revision>119</cp:revision>
  <cp:lastPrinted>2013-10-28T11:26:24Z</cp:lastPrinted>
  <dcterms:created xsi:type="dcterms:W3CDTF">2013-10-25T16:07:35Z</dcterms:created>
  <dcterms:modified xsi:type="dcterms:W3CDTF">2013-10-28T13:09:37Z</dcterms:modified>
</cp:coreProperties>
</file>